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Lst>
  <p:sldSz cy="5143500" cx="9144000"/>
  <p:notesSz cx="6858000" cy="9144000"/>
  <p:embeddedFontLst>
    <p:embeddedFont>
      <p:font typeface="Open Sans"/>
      <p:regular r:id="rId58"/>
      <p:bold r:id="rId59"/>
      <p:italic r:id="rId60"/>
      <p:boldItalic r:id="rId6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GoogleSlidesCustomDataVersion2">
      <go:slidesCustomData xmlns:go="http://customooxmlschemas.google.com/" r:id="rId62" roundtripDataSignature="AMtx7mhywAOps5ZuaMOJ+7Xb9oTm9t3sj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customschemas.google.com/relationships/presentationmetadata" Target="metadata"/><Relationship Id="rId61" Type="http://schemas.openxmlformats.org/officeDocument/2006/relationships/font" Target="fonts/OpenSans-boldItalic.fntdata"/><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60" Type="http://schemas.openxmlformats.org/officeDocument/2006/relationships/font" Target="fonts/OpenSans-italic.fntdata"/><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font" Target="fonts/OpenSans-bold.fntdata"/><Relationship Id="rId14" Type="http://schemas.openxmlformats.org/officeDocument/2006/relationships/slide" Target="slides/slide9.xml"/><Relationship Id="rId58" Type="http://schemas.openxmlformats.org/officeDocument/2006/relationships/font" Target="fonts/OpenSans-regular.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9" name="Google Shape;149;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1" name="Google Shape;161;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3" name="Google Shape;173;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5" name="Google Shape;185;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6" name="Google Shape;196;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7" name="Google Shape;207;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8" name="Google Shape;218;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9" name="Google Shape;229;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0" name="Google Shape;240;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p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1" name="Google Shape;251;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 name="Google Shape;65;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p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2" name="Google Shape;262;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p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3" name="Google Shape;273;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4" name="Google Shape;284;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5" name="Google Shape;295;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6" name="Google Shape;306;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2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7" name="Google Shape;317;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p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8" name="Google Shape;328;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p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9" name="Google Shape;339;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p2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0" name="Google Shape;350;p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 name="Shape 359"/>
        <p:cNvGrpSpPr/>
        <p:nvPr/>
      </p:nvGrpSpPr>
      <p:grpSpPr>
        <a:xfrm>
          <a:off x="0" y="0"/>
          <a:ext cx="0" cy="0"/>
          <a:chOff x="0" y="0"/>
          <a:chExt cx="0" cy="0"/>
        </a:xfrm>
      </p:grpSpPr>
      <p:sp>
        <p:nvSpPr>
          <p:cNvPr id="360" name="Google Shape;360;p2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1" name="Google Shape;361;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 name="Google Shape;7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p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2" name="Google Shape;372;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p3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3" name="Google Shape;383;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2" name="Shape 392"/>
        <p:cNvGrpSpPr/>
        <p:nvPr/>
      </p:nvGrpSpPr>
      <p:grpSpPr>
        <a:xfrm>
          <a:off x="0" y="0"/>
          <a:ext cx="0" cy="0"/>
          <a:chOff x="0" y="0"/>
          <a:chExt cx="0" cy="0"/>
        </a:xfrm>
      </p:grpSpPr>
      <p:sp>
        <p:nvSpPr>
          <p:cNvPr id="393" name="Google Shape;393;p3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4" name="Google Shape;394;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3" name="Shape 403"/>
        <p:cNvGrpSpPr/>
        <p:nvPr/>
      </p:nvGrpSpPr>
      <p:grpSpPr>
        <a:xfrm>
          <a:off x="0" y="0"/>
          <a:ext cx="0" cy="0"/>
          <a:chOff x="0" y="0"/>
          <a:chExt cx="0" cy="0"/>
        </a:xfrm>
      </p:grpSpPr>
      <p:sp>
        <p:nvSpPr>
          <p:cNvPr id="404" name="Google Shape;404;p3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5" name="Google Shape;405;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p3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16" name="Google Shape;416;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5" name="Shape 425"/>
        <p:cNvGrpSpPr/>
        <p:nvPr/>
      </p:nvGrpSpPr>
      <p:grpSpPr>
        <a:xfrm>
          <a:off x="0" y="0"/>
          <a:ext cx="0" cy="0"/>
          <a:chOff x="0" y="0"/>
          <a:chExt cx="0" cy="0"/>
        </a:xfrm>
      </p:grpSpPr>
      <p:sp>
        <p:nvSpPr>
          <p:cNvPr id="426" name="Google Shape;426;p3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7" name="Google Shape;427;p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5" name="Shape 435"/>
        <p:cNvGrpSpPr/>
        <p:nvPr/>
      </p:nvGrpSpPr>
      <p:grpSpPr>
        <a:xfrm>
          <a:off x="0" y="0"/>
          <a:ext cx="0" cy="0"/>
          <a:chOff x="0" y="0"/>
          <a:chExt cx="0" cy="0"/>
        </a:xfrm>
      </p:grpSpPr>
      <p:sp>
        <p:nvSpPr>
          <p:cNvPr id="436" name="Google Shape;436;p3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7" name="Google Shape;437;p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6" name="Shape 446"/>
        <p:cNvGrpSpPr/>
        <p:nvPr/>
      </p:nvGrpSpPr>
      <p:grpSpPr>
        <a:xfrm>
          <a:off x="0" y="0"/>
          <a:ext cx="0" cy="0"/>
          <a:chOff x="0" y="0"/>
          <a:chExt cx="0" cy="0"/>
        </a:xfrm>
      </p:grpSpPr>
      <p:sp>
        <p:nvSpPr>
          <p:cNvPr id="447" name="Google Shape;447;p3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8" name="Google Shape;448;p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7" name="Shape 457"/>
        <p:cNvGrpSpPr/>
        <p:nvPr/>
      </p:nvGrpSpPr>
      <p:grpSpPr>
        <a:xfrm>
          <a:off x="0" y="0"/>
          <a:ext cx="0" cy="0"/>
          <a:chOff x="0" y="0"/>
          <a:chExt cx="0" cy="0"/>
        </a:xfrm>
      </p:grpSpPr>
      <p:sp>
        <p:nvSpPr>
          <p:cNvPr id="458" name="Google Shape;458;p3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9" name="Google Shape;459;p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8" name="Shape 468"/>
        <p:cNvGrpSpPr/>
        <p:nvPr/>
      </p:nvGrpSpPr>
      <p:grpSpPr>
        <a:xfrm>
          <a:off x="0" y="0"/>
          <a:ext cx="0" cy="0"/>
          <a:chOff x="0" y="0"/>
          <a:chExt cx="0" cy="0"/>
        </a:xfrm>
      </p:grpSpPr>
      <p:sp>
        <p:nvSpPr>
          <p:cNvPr id="469" name="Google Shape;469;p3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0" name="Google Shape;470;p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1114510d998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7" name="Google Shape;87;g1114510d998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9" name="Shape 479"/>
        <p:cNvGrpSpPr/>
        <p:nvPr/>
      </p:nvGrpSpPr>
      <p:grpSpPr>
        <a:xfrm>
          <a:off x="0" y="0"/>
          <a:ext cx="0" cy="0"/>
          <a:chOff x="0" y="0"/>
          <a:chExt cx="0" cy="0"/>
        </a:xfrm>
      </p:grpSpPr>
      <p:sp>
        <p:nvSpPr>
          <p:cNvPr id="480" name="Google Shape;480;p3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1" name="Google Shape;481;p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0" name="Shape 490"/>
        <p:cNvGrpSpPr/>
        <p:nvPr/>
      </p:nvGrpSpPr>
      <p:grpSpPr>
        <a:xfrm>
          <a:off x="0" y="0"/>
          <a:ext cx="0" cy="0"/>
          <a:chOff x="0" y="0"/>
          <a:chExt cx="0" cy="0"/>
        </a:xfrm>
      </p:grpSpPr>
      <p:sp>
        <p:nvSpPr>
          <p:cNvPr id="491" name="Google Shape;491;g1114510d998_0_3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2" name="Google Shape;492;g1114510d998_0_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1" name="Shape 501"/>
        <p:cNvGrpSpPr/>
        <p:nvPr/>
      </p:nvGrpSpPr>
      <p:grpSpPr>
        <a:xfrm>
          <a:off x="0" y="0"/>
          <a:ext cx="0" cy="0"/>
          <a:chOff x="0" y="0"/>
          <a:chExt cx="0" cy="0"/>
        </a:xfrm>
      </p:grpSpPr>
      <p:sp>
        <p:nvSpPr>
          <p:cNvPr id="502" name="Google Shape;502;p4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3" name="Google Shape;503;p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2" name="Shape 512"/>
        <p:cNvGrpSpPr/>
        <p:nvPr/>
      </p:nvGrpSpPr>
      <p:grpSpPr>
        <a:xfrm>
          <a:off x="0" y="0"/>
          <a:ext cx="0" cy="0"/>
          <a:chOff x="0" y="0"/>
          <a:chExt cx="0" cy="0"/>
        </a:xfrm>
      </p:grpSpPr>
      <p:sp>
        <p:nvSpPr>
          <p:cNvPr id="513" name="Google Shape;513;p4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4" name="Google Shape;514;p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3" name="Shape 523"/>
        <p:cNvGrpSpPr/>
        <p:nvPr/>
      </p:nvGrpSpPr>
      <p:grpSpPr>
        <a:xfrm>
          <a:off x="0" y="0"/>
          <a:ext cx="0" cy="0"/>
          <a:chOff x="0" y="0"/>
          <a:chExt cx="0" cy="0"/>
        </a:xfrm>
      </p:grpSpPr>
      <p:sp>
        <p:nvSpPr>
          <p:cNvPr id="524" name="Google Shape;524;g289485ef599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5" name="Google Shape;525;g289485ef599_1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4" name="Shape 534"/>
        <p:cNvGrpSpPr/>
        <p:nvPr/>
      </p:nvGrpSpPr>
      <p:grpSpPr>
        <a:xfrm>
          <a:off x="0" y="0"/>
          <a:ext cx="0" cy="0"/>
          <a:chOff x="0" y="0"/>
          <a:chExt cx="0" cy="0"/>
        </a:xfrm>
      </p:grpSpPr>
      <p:sp>
        <p:nvSpPr>
          <p:cNvPr id="535" name="Google Shape;535;g289485ef599_1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6" name="Google Shape;536;g289485ef599_1_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5" name="Shape 545"/>
        <p:cNvGrpSpPr/>
        <p:nvPr/>
      </p:nvGrpSpPr>
      <p:grpSpPr>
        <a:xfrm>
          <a:off x="0" y="0"/>
          <a:ext cx="0" cy="0"/>
          <a:chOff x="0" y="0"/>
          <a:chExt cx="0" cy="0"/>
        </a:xfrm>
      </p:grpSpPr>
      <p:sp>
        <p:nvSpPr>
          <p:cNvPr id="546" name="Google Shape;546;g289485ef599_1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7" name="Google Shape;547;g289485ef599_1_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6" name="Shape 556"/>
        <p:cNvGrpSpPr/>
        <p:nvPr/>
      </p:nvGrpSpPr>
      <p:grpSpPr>
        <a:xfrm>
          <a:off x="0" y="0"/>
          <a:ext cx="0" cy="0"/>
          <a:chOff x="0" y="0"/>
          <a:chExt cx="0" cy="0"/>
        </a:xfrm>
      </p:grpSpPr>
      <p:sp>
        <p:nvSpPr>
          <p:cNvPr id="557" name="Google Shape;557;g289485ef599_1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8" name="Google Shape;558;g289485ef599_1_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7" name="Shape 567"/>
        <p:cNvGrpSpPr/>
        <p:nvPr/>
      </p:nvGrpSpPr>
      <p:grpSpPr>
        <a:xfrm>
          <a:off x="0" y="0"/>
          <a:ext cx="0" cy="0"/>
          <a:chOff x="0" y="0"/>
          <a:chExt cx="0" cy="0"/>
        </a:xfrm>
      </p:grpSpPr>
      <p:sp>
        <p:nvSpPr>
          <p:cNvPr id="568" name="Google Shape;568;g289485ef599_1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69" name="Google Shape;569;g289485ef599_1_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8" name="Shape 578"/>
        <p:cNvGrpSpPr/>
        <p:nvPr/>
      </p:nvGrpSpPr>
      <p:grpSpPr>
        <a:xfrm>
          <a:off x="0" y="0"/>
          <a:ext cx="0" cy="0"/>
          <a:chOff x="0" y="0"/>
          <a:chExt cx="0" cy="0"/>
        </a:xfrm>
      </p:grpSpPr>
      <p:sp>
        <p:nvSpPr>
          <p:cNvPr id="579" name="Google Shape;579;g289485ef599_1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0" name="Google Shape;580;g289485ef599_1_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9" name="Shape 589"/>
        <p:cNvGrpSpPr/>
        <p:nvPr/>
      </p:nvGrpSpPr>
      <p:grpSpPr>
        <a:xfrm>
          <a:off x="0" y="0"/>
          <a:ext cx="0" cy="0"/>
          <a:chOff x="0" y="0"/>
          <a:chExt cx="0" cy="0"/>
        </a:xfrm>
      </p:grpSpPr>
      <p:sp>
        <p:nvSpPr>
          <p:cNvPr id="590" name="Google Shape;590;g289485ef599_1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1" name="Google Shape;591;g289485ef599_1_6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0" name="Shape 600"/>
        <p:cNvGrpSpPr/>
        <p:nvPr/>
      </p:nvGrpSpPr>
      <p:grpSpPr>
        <a:xfrm>
          <a:off x="0" y="0"/>
          <a:ext cx="0" cy="0"/>
          <a:chOff x="0" y="0"/>
          <a:chExt cx="0" cy="0"/>
        </a:xfrm>
      </p:grpSpPr>
      <p:sp>
        <p:nvSpPr>
          <p:cNvPr id="601" name="Google Shape;601;g289485ef599_1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2" name="Google Shape;602;g289485ef599_1_7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1" name="Shape 611"/>
        <p:cNvGrpSpPr/>
        <p:nvPr/>
      </p:nvGrpSpPr>
      <p:grpSpPr>
        <a:xfrm>
          <a:off x="0" y="0"/>
          <a:ext cx="0" cy="0"/>
          <a:chOff x="0" y="0"/>
          <a:chExt cx="0" cy="0"/>
        </a:xfrm>
      </p:grpSpPr>
      <p:sp>
        <p:nvSpPr>
          <p:cNvPr id="612" name="Google Shape;612;g1114510d998_0_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3" name="Google Shape;613;g1114510d998_0_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7" name="Google Shape;107;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7" name="Google Shape;117;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7" name="Google Shape;127;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7" name="Google Shape;137;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43"/>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43"/>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4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52"/>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52"/>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47" name="Google Shape;47;p5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5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44"/>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5" name="Google Shape;15;p4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8" name="Google Shape;18;p45"/>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19" name="Google Shape;19;p4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4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2" name="Google Shape;22;p46"/>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3" name="Google Shape;23;p46"/>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4" name="Google Shape;24;p4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4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7" name="Google Shape;27;p4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48"/>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0" name="Google Shape;30;p48"/>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31" name="Google Shape;31;p4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49"/>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4" name="Google Shape;34;p4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5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50"/>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38" name="Google Shape;38;p50"/>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50"/>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40" name="Google Shape;40;p5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51"/>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800"/>
              <a:buNone/>
              <a:defRPr/>
            </a:lvl1pPr>
          </a:lstStyle>
          <a:p/>
        </p:txBody>
      </p:sp>
      <p:sp>
        <p:nvSpPr>
          <p:cNvPr id="43" name="Google Shape;43;p5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ru-RU"/>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4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4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4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ru-RU"/>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image" Target="../media/image4.png"/><Relationship Id="rId6"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6.png"/><Relationship Id="rId4" Type="http://schemas.openxmlformats.org/officeDocument/2006/relationships/image" Target="../media/image2.png"/><Relationship Id="rId5" Type="http://schemas.openxmlformats.org/officeDocument/2006/relationships/hyperlink" Target="https://tinyurl.com/openedrec"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6.png"/><Relationship Id="rId4" Type="http://schemas.openxmlformats.org/officeDocument/2006/relationships/hyperlink" Target="https://tinyurl.com/openedrec" TargetMode="External"/><Relationship Id="rId5"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6.png"/><Relationship Id="rId4" Type="http://schemas.openxmlformats.org/officeDocument/2006/relationships/image" Target="../media/image2.png"/><Relationship Id="rId5" Type="http://schemas.openxmlformats.org/officeDocument/2006/relationships/hyperlink" Target="https://tinyurl.com/openedrec"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sparceurope.org/what-we-do/open-education/europeannetwork-openeducation-librarians/" TargetMode="External"/><Relationship Id="rId4" Type="http://schemas.openxmlformats.org/officeDocument/2006/relationships/hyperlink" Target="https://sparceurope.org/what-we-do/open-education/europeannetwork-openeducation-librarians/" TargetMode="External"/><Relationship Id="rId5" Type="http://schemas.openxmlformats.org/officeDocument/2006/relationships/hyperlink" Target="https://sparceurope.org/what-we-do/open-education/europeannetwork-openeducation-librarians/" TargetMode="External"/><Relationship Id="rId6" Type="http://schemas.openxmlformats.org/officeDocument/2006/relationships/hyperlink" Target="https://doi.org/10.5281/zenodo.5568482" TargetMode="External"/><Relationship Id="rId7" Type="http://schemas.openxmlformats.org/officeDocument/2006/relationships/hyperlink" Target="https://sparceurope.org/" TargetMode="External"/><Relationship Id="rId8" Type="http://schemas.openxmlformats.org/officeDocument/2006/relationships/hyperlink" Target="https://creativecommons.org/licenses/by/4.0/"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hyperlink" Target="https://sdgs.un.org/goals/goal4" TargetMode="Externa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6.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6.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hyperlink" Target="https://doi.org/10.5281/zenodo.5568482" TargetMode="External"/><Relationship Id="rId6" Type="http://schemas.openxmlformats.org/officeDocument/2006/relationships/hyperlink" Target="https://sparceurope.org/" TargetMode="External"/><Relationship Id="rId7" Type="http://schemas.openxmlformats.org/officeDocument/2006/relationships/hyperlink" Target="https://creativecommons.org/licenses/by/4.0/"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6.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6.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6.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6.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6.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6.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6.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 Id="rId3" Type="http://schemas.openxmlformats.org/officeDocument/2006/relationships/image" Target="../media/image6.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 Id="rId3" Type="http://schemas.openxmlformats.org/officeDocument/2006/relationships/image" Target="../media/image6.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6.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6.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6.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6.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 Id="rId3" Type="http://schemas.openxmlformats.org/officeDocument/2006/relationships/image" Target="../media/image6.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6.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6.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6.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 Id="rId3" Type="http://schemas.openxmlformats.org/officeDocument/2006/relationships/image" Target="../media/image6.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 Id="rId3" Type="http://schemas.openxmlformats.org/officeDocument/2006/relationships/image" Target="../media/image6.png"/></Relationships>
</file>

<file path=ppt/slides/_rels/slide52.xml.rels><?xml version="1.0" encoding="UTF-8" standalone="yes"?><Relationships xmlns="http://schemas.openxmlformats.org/package/2006/relationships"><Relationship Id="rId11" Type="http://schemas.openxmlformats.org/officeDocument/2006/relationships/hyperlink" Target="https://sparceurope.org/what-we-do/open-education/europeannetwork-openeducation-librarians/" TargetMode="External"/><Relationship Id="rId10" Type="http://schemas.openxmlformats.org/officeDocument/2006/relationships/hyperlink" Target="https://sparceurope.org/" TargetMode="External"/><Relationship Id="rId13" Type="http://schemas.openxmlformats.org/officeDocument/2006/relationships/hyperlink" Target="https://creativecommons.org/licenses/by/4.0/" TargetMode="External"/><Relationship Id="rId12" Type="http://schemas.openxmlformats.org/officeDocument/2006/relationships/hyperlink" Target="https://sparceurope.org/what-we-do/open-education/europeannetwork-openeducation-librarians/" TargetMode="External"/><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2.png"/><Relationship Id="rId4" Type="http://schemas.openxmlformats.org/officeDocument/2006/relationships/image" Target="../media/image6.png"/><Relationship Id="rId9" Type="http://schemas.openxmlformats.org/officeDocument/2006/relationships/hyperlink" Target="https://sparceurope.org/" TargetMode="External"/><Relationship Id="rId15" Type="http://schemas.openxmlformats.org/officeDocument/2006/relationships/hyperlink" Target="https://creativecommons.org/licenses/by/4.0/" TargetMode="External"/><Relationship Id="rId14" Type="http://schemas.openxmlformats.org/officeDocument/2006/relationships/hyperlink" Target="https://creativecommons.org/licenses/by/4.0/" TargetMode="External"/><Relationship Id="rId16" Type="http://schemas.openxmlformats.org/officeDocument/2006/relationships/hyperlink" Target="https://creativecommons.org/licenses/by/4.0/" TargetMode="External"/><Relationship Id="rId5" Type="http://schemas.openxmlformats.org/officeDocument/2006/relationships/image" Target="../media/image4.png"/><Relationship Id="rId6" Type="http://schemas.openxmlformats.org/officeDocument/2006/relationships/image" Target="../media/image8.png"/><Relationship Id="rId7" Type="http://schemas.openxmlformats.org/officeDocument/2006/relationships/hyperlink" Target="https://doi.org/10.5281/zenodo.5568482" TargetMode="External"/><Relationship Id="rId8" Type="http://schemas.openxmlformats.org/officeDocument/2006/relationships/hyperlink" Target="https://doi.org/10.5281/zenodo.5568482"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hyperlink" Target="https://tinyurl.com/openedrec" TargetMode="External"/><Relationship Id="rId4" Type="http://schemas.openxmlformats.org/officeDocument/2006/relationships/image" Target="../media/image6.png"/><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53" name="Shape 53"/>
        <p:cNvGrpSpPr/>
        <p:nvPr/>
      </p:nvGrpSpPr>
      <p:grpSpPr>
        <a:xfrm>
          <a:off x="0" y="0"/>
          <a:ext cx="0" cy="0"/>
          <a:chOff x="0" y="0"/>
          <a:chExt cx="0" cy="0"/>
        </a:xfrm>
      </p:grpSpPr>
      <p:sp>
        <p:nvSpPr>
          <p:cNvPr id="54" name="Google Shape;54;p1"/>
          <p:cNvSpPr txBox="1"/>
          <p:nvPr/>
        </p:nvSpPr>
        <p:spPr>
          <a:xfrm>
            <a:off x="387480" y="3143498"/>
            <a:ext cx="8386200" cy="985200"/>
          </a:xfrm>
          <a:prstGeom prst="rect">
            <a:avLst/>
          </a:prstGeom>
          <a:noFill/>
          <a:ln>
            <a:noFill/>
          </a:ln>
        </p:spPr>
        <p:txBody>
          <a:bodyPr anchorCtr="0" anchor="t" bIns="91525" lIns="91525" spcFirstLastPara="1" rIns="91525" wrap="square" tIns="91525">
            <a:spAutoFit/>
          </a:bodyPr>
          <a:lstStyle/>
          <a:p>
            <a:pPr indent="0" lvl="0" marL="0" marR="0" rtl="0" algn="ctr">
              <a:lnSpc>
                <a:spcPct val="100000"/>
              </a:lnSpc>
              <a:spcBef>
                <a:spcPts val="0"/>
              </a:spcBef>
              <a:spcAft>
                <a:spcPts val="0"/>
              </a:spcAft>
              <a:buClr>
                <a:srgbClr val="000000"/>
              </a:buClr>
              <a:buSzPts val="2600"/>
              <a:buFont typeface="Arial"/>
              <a:buNone/>
            </a:pPr>
            <a:r>
              <a:rPr b="1" i="0" lang="ru-RU" sz="2600" u="none" cap="none" strike="noStrike">
                <a:solidFill>
                  <a:srgbClr val="004993"/>
                </a:solidFill>
                <a:latin typeface="Open Sans"/>
                <a:ea typeface="Open Sans"/>
                <a:cs typeface="Open Sans"/>
                <a:sym typeface="Open Sans"/>
              </a:rPr>
              <a:t>Шаблони для адвокації Відкритої освіти </a:t>
            </a:r>
            <a:endParaRPr b="1" i="0" sz="2600" u="none" cap="none" strike="noStrike">
              <a:solidFill>
                <a:srgbClr val="004993"/>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4600"/>
              <a:buFont typeface="Arial"/>
              <a:buNone/>
            </a:pPr>
            <a:r>
              <a:rPr b="1" i="0" lang="ru-RU" sz="2600" u="none" cap="none" strike="noStrike">
                <a:solidFill>
                  <a:srgbClr val="004993"/>
                </a:solidFill>
                <a:latin typeface="Open Sans"/>
                <a:ea typeface="Open Sans"/>
                <a:cs typeface="Open Sans"/>
                <a:sym typeface="Open Sans"/>
              </a:rPr>
              <a:t>(</a:t>
            </a:r>
            <a:r>
              <a:rPr b="1" i="0" lang="ru-RU" sz="2600" u="none" cap="none" strike="noStrike">
                <a:solidFill>
                  <a:srgbClr val="004993"/>
                </a:solidFill>
                <a:latin typeface="Open Sans"/>
                <a:ea typeface="Open Sans"/>
                <a:cs typeface="Open Sans"/>
                <a:sym typeface="Open Sans"/>
                <a:extLst>
                  <a:ext uri="http://customooxmlschemas.google.com/">
                    <go:slidesCustomData xmlns:go="http://customooxmlschemas.google.com/" textRoundtripDataId="0"/>
                  </a:ext>
                </a:extLst>
              </a:rPr>
              <a:t>Open Education, OE</a:t>
            </a:r>
            <a:r>
              <a:rPr b="1" i="0" lang="ru-RU" sz="2600" u="none" cap="none" strike="noStrike">
                <a:solidFill>
                  <a:srgbClr val="004993"/>
                </a:solidFill>
                <a:latin typeface="Open Sans"/>
                <a:ea typeface="Open Sans"/>
                <a:cs typeface="Open Sans"/>
                <a:sym typeface="Open Sans"/>
              </a:rPr>
              <a:t>)</a:t>
            </a:r>
            <a:endParaRPr b="1" i="0" sz="2600" u="none" cap="none" strike="noStrike">
              <a:solidFill>
                <a:srgbClr val="004993"/>
              </a:solidFill>
              <a:latin typeface="Open Sans"/>
              <a:ea typeface="Open Sans"/>
              <a:cs typeface="Open Sans"/>
              <a:sym typeface="Open Sans"/>
            </a:endParaRPr>
          </a:p>
        </p:txBody>
      </p:sp>
      <p:sp>
        <p:nvSpPr>
          <p:cNvPr id="55" name="Google Shape;55;p1"/>
          <p:cNvSpPr txBox="1"/>
          <p:nvPr/>
        </p:nvSpPr>
        <p:spPr>
          <a:xfrm>
            <a:off x="4174987" y="363616"/>
            <a:ext cx="4495200" cy="16011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i="0" lang="ru-RU" sz="4600" u="none" cap="none" strike="noStrike">
                <a:solidFill>
                  <a:srgbClr val="004993"/>
                </a:solidFill>
                <a:latin typeface="Open Sans"/>
                <a:ea typeface="Open Sans"/>
                <a:cs typeface="Open Sans"/>
                <a:sym typeface="Open Sans"/>
              </a:rPr>
              <a:t>ІНСТРУМЕНТИENOEL   </a:t>
            </a:r>
            <a:endParaRPr b="1" i="0" sz="4600" u="none" cap="none" strike="noStrike">
              <a:solidFill>
                <a:srgbClr val="004993"/>
              </a:solidFill>
              <a:latin typeface="Open Sans"/>
              <a:ea typeface="Open Sans"/>
              <a:cs typeface="Open Sans"/>
              <a:sym typeface="Open Sans"/>
            </a:endParaRPr>
          </a:p>
        </p:txBody>
      </p:sp>
      <p:sp>
        <p:nvSpPr>
          <p:cNvPr id="56" name="Google Shape;56;p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57" name="Google Shape;57;p1"/>
          <p:cNvPicPr preferRelativeResize="0"/>
          <p:nvPr/>
        </p:nvPicPr>
        <p:blipFill rotWithShape="1">
          <a:blip r:embed="rId3">
            <a:alphaModFix/>
          </a:blip>
          <a:srcRect b="0" l="0" r="0" t="0"/>
          <a:stretch/>
        </p:blipFill>
        <p:spPr>
          <a:xfrm>
            <a:off x="1594080" y="557666"/>
            <a:ext cx="2464350" cy="1870859"/>
          </a:xfrm>
          <a:prstGeom prst="rect">
            <a:avLst/>
          </a:prstGeom>
          <a:noFill/>
          <a:ln>
            <a:noFill/>
          </a:ln>
        </p:spPr>
      </p:pic>
      <p:sp>
        <p:nvSpPr>
          <p:cNvPr id="58" name="Google Shape;58;p1"/>
          <p:cNvSpPr txBox="1"/>
          <p:nvPr/>
        </p:nvSpPr>
        <p:spPr>
          <a:xfrm>
            <a:off x="1639615" y="557666"/>
            <a:ext cx="2333400" cy="2182200"/>
          </a:xfrm>
          <a:prstGeom prst="rect">
            <a:avLst/>
          </a:prstGeom>
          <a:noFill/>
          <a:ln>
            <a:noFill/>
          </a:ln>
        </p:spPr>
        <p:txBody>
          <a:bodyPr anchorCtr="0" anchor="t" bIns="112500" lIns="112500" spcFirstLastPara="1" rIns="112500" wrap="square" tIns="112500">
            <a:spAutoFit/>
          </a:bodyPr>
          <a:lstStyle/>
          <a:p>
            <a:pPr indent="0" lvl="0" marL="0" marR="0" rtl="0" algn="ctr">
              <a:lnSpc>
                <a:spcPct val="100000"/>
              </a:lnSpc>
              <a:spcBef>
                <a:spcPts val="0"/>
              </a:spcBef>
              <a:spcAft>
                <a:spcPts val="0"/>
              </a:spcAft>
              <a:buClr>
                <a:srgbClr val="000000"/>
              </a:buClr>
              <a:buSzPts val="3900"/>
              <a:buFont typeface="Arial"/>
              <a:buNone/>
            </a:pPr>
            <a:r>
              <a:rPr b="1" lang="ru-RU" sz="3900">
                <a:solidFill>
                  <a:schemeClr val="lt1"/>
                </a:solidFill>
                <a:latin typeface="Open Sans"/>
                <a:ea typeface="Open Sans"/>
                <a:cs typeface="Open Sans"/>
                <a:sym typeface="Open Sans"/>
              </a:rPr>
              <a:t>BOP</a:t>
            </a:r>
            <a:r>
              <a:rPr b="1" i="0" lang="ru-RU" sz="3900" u="none" cap="none" strike="noStrike">
                <a:solidFill>
                  <a:schemeClr val="lt1"/>
                </a:solidFill>
                <a:latin typeface="Open Sans"/>
                <a:ea typeface="Open Sans"/>
                <a:cs typeface="Open Sans"/>
                <a:sym typeface="Open Sans"/>
              </a:rPr>
              <a:t> – </a:t>
            </a:r>
            <a:r>
              <a:rPr b="1" i="0" lang="ru-RU" sz="1800" u="none" cap="none" strike="noStrike">
                <a:solidFill>
                  <a:schemeClr val="lt1"/>
                </a:solidFill>
                <a:latin typeface="Open Sans"/>
                <a:ea typeface="Open Sans"/>
                <a:cs typeface="Open Sans"/>
                <a:sym typeface="Open Sans"/>
              </a:rPr>
              <a:t>ВІДКРИТІ ОСВІТНІ</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rPr b="1" i="0" lang="ru-RU" sz="1800" u="none" cap="none" strike="noStrike">
                <a:solidFill>
                  <a:schemeClr val="lt1"/>
                </a:solidFill>
                <a:latin typeface="Open Sans"/>
                <a:ea typeface="Open Sans"/>
                <a:cs typeface="Open Sans"/>
                <a:sym typeface="Open Sans"/>
              </a:rPr>
              <a:t>РЕСУРСИ</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1" i="0" lang="ru-RU" sz="1200" u="none" cap="none" strike="noStrike">
                <a:solidFill>
                  <a:schemeClr val="lt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1" i="0" lang="ru-RU" sz="1200" u="none" cap="none" strike="noStrike">
                <a:solidFill>
                  <a:schemeClr val="lt1"/>
                </a:solidFill>
                <a:latin typeface="Open Sans"/>
                <a:ea typeface="Open Sans"/>
                <a:cs typeface="Open Sans"/>
                <a:sym typeface="Open Sans"/>
              </a:rPr>
              <a:t>основи</a:t>
            </a:r>
            <a:endParaRPr b="1" i="0" sz="1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chemeClr val="lt1"/>
              </a:solidFill>
              <a:latin typeface="Open Sans"/>
              <a:ea typeface="Open Sans"/>
              <a:cs typeface="Open Sans"/>
              <a:sym typeface="Open Sans"/>
            </a:endParaRPr>
          </a:p>
        </p:txBody>
      </p:sp>
      <p:cxnSp>
        <p:nvCxnSpPr>
          <p:cNvPr id="59" name="Google Shape;59;p1"/>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60" name="Google Shape;60;p1"/>
          <p:cNvPicPr preferRelativeResize="0"/>
          <p:nvPr/>
        </p:nvPicPr>
        <p:blipFill rotWithShape="1">
          <a:blip r:embed="rId4">
            <a:alphaModFix/>
          </a:blip>
          <a:srcRect b="0" l="0" r="0" t="0"/>
          <a:stretch/>
        </p:blipFill>
        <p:spPr>
          <a:xfrm>
            <a:off x="149258" y="4670910"/>
            <a:ext cx="1062458" cy="371741"/>
          </a:xfrm>
          <a:prstGeom prst="rect">
            <a:avLst/>
          </a:prstGeom>
          <a:noFill/>
          <a:ln>
            <a:noFill/>
          </a:ln>
        </p:spPr>
      </p:pic>
      <p:pic>
        <p:nvPicPr>
          <p:cNvPr id="61" name="Google Shape;61;p1"/>
          <p:cNvPicPr preferRelativeResize="0"/>
          <p:nvPr/>
        </p:nvPicPr>
        <p:blipFill rotWithShape="1">
          <a:blip r:embed="rId5">
            <a:alphaModFix/>
          </a:blip>
          <a:srcRect b="0" l="0" r="0" t="0"/>
          <a:stretch/>
        </p:blipFill>
        <p:spPr>
          <a:xfrm>
            <a:off x="7598730" y="4629382"/>
            <a:ext cx="1376119" cy="401190"/>
          </a:xfrm>
          <a:prstGeom prst="rect">
            <a:avLst/>
          </a:prstGeom>
          <a:noFill/>
          <a:ln>
            <a:noFill/>
          </a:ln>
        </p:spPr>
      </p:pic>
      <p:pic>
        <p:nvPicPr>
          <p:cNvPr id="62" name="Google Shape;62;p1"/>
          <p:cNvPicPr preferRelativeResize="0"/>
          <p:nvPr/>
        </p:nvPicPr>
        <p:blipFill rotWithShape="1">
          <a:blip r:embed="rId6">
            <a:alphaModFix/>
          </a:blip>
          <a:srcRect b="0" l="0" r="0" t="0"/>
          <a:stretch/>
        </p:blipFill>
        <p:spPr>
          <a:xfrm>
            <a:off x="6795810" y="4618954"/>
            <a:ext cx="713236" cy="40119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0" name="Shape 150"/>
        <p:cNvGrpSpPr/>
        <p:nvPr/>
      </p:nvGrpSpPr>
      <p:grpSpPr>
        <a:xfrm>
          <a:off x="0" y="0"/>
          <a:ext cx="0" cy="0"/>
          <a:chOff x="0" y="0"/>
          <a:chExt cx="0" cy="0"/>
        </a:xfrm>
      </p:grpSpPr>
      <p:sp>
        <p:nvSpPr>
          <p:cNvPr id="151" name="Google Shape;151;p9"/>
          <p:cNvSpPr txBox="1"/>
          <p:nvPr/>
        </p:nvSpPr>
        <p:spPr>
          <a:xfrm>
            <a:off x="2507700" y="251257"/>
            <a:ext cx="5917800" cy="1169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ru-RU" sz="3200" u="none" cap="none" strike="noStrike">
                <a:solidFill>
                  <a:srgbClr val="004993"/>
                </a:solidFill>
                <a:latin typeface="Open Sans"/>
                <a:ea typeface="Open Sans"/>
                <a:cs typeface="Open Sans"/>
                <a:sym typeface="Open Sans"/>
              </a:rPr>
              <a:t>Відкриті освітні ресурси (</a:t>
            </a:r>
            <a:r>
              <a:rPr b="1" lang="ru-RU" sz="3200">
                <a:solidFill>
                  <a:srgbClr val="004993"/>
                </a:solidFill>
                <a:latin typeface="Open Sans"/>
                <a:ea typeface="Open Sans"/>
                <a:cs typeface="Open Sans"/>
                <a:sym typeface="Open Sans"/>
              </a:rPr>
              <a:t>BOP</a:t>
            </a:r>
            <a:r>
              <a:rPr b="1" i="0" lang="ru-RU" sz="3200" u="none" cap="none" strike="noStrike">
                <a:solidFill>
                  <a:srgbClr val="004993"/>
                </a:solidFill>
                <a:latin typeface="Open Sans"/>
                <a:ea typeface="Open Sans"/>
                <a:cs typeface="Open Sans"/>
                <a:sym typeface="Open Sans"/>
              </a:rPr>
              <a:t>) мають бути:</a:t>
            </a:r>
            <a:endParaRPr b="1" i="0" sz="3200" u="none" cap="none" strike="noStrike">
              <a:solidFill>
                <a:srgbClr val="004993"/>
              </a:solidFill>
              <a:latin typeface="Open Sans"/>
              <a:ea typeface="Open Sans"/>
              <a:cs typeface="Open Sans"/>
              <a:sym typeface="Open Sans"/>
            </a:endParaRPr>
          </a:p>
        </p:txBody>
      </p:sp>
      <p:sp>
        <p:nvSpPr>
          <p:cNvPr id="152" name="Google Shape;152;p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 name="Google Shape;153;p9"/>
          <p:cNvSpPr txBox="1"/>
          <p:nvPr/>
        </p:nvSpPr>
        <p:spPr>
          <a:xfrm>
            <a:off x="2513350" y="1629725"/>
            <a:ext cx="5527800" cy="20088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b="0" i="0" lang="ru-RU" sz="1800" u="none" cap="none" strike="noStrike">
                <a:solidFill>
                  <a:srgbClr val="004993"/>
                </a:solidFill>
                <a:latin typeface="Open Sans"/>
                <a:ea typeface="Open Sans"/>
                <a:cs typeface="Open Sans"/>
                <a:sym typeface="Open Sans"/>
              </a:rPr>
              <a:t>"доступними у будь-який час і в будь-якому місці для всіх, включаючи людей з обмеженими можливостями та осіб, які походять із маргінальних або неблагополучних груп."</a:t>
            </a:r>
            <a:endParaRPr b="0" i="0" sz="2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t/>
            </a:r>
            <a:endParaRPr b="0" i="0" sz="1500" u="none" cap="none" strike="noStrike">
              <a:solidFill>
                <a:srgbClr val="000000"/>
              </a:solidFill>
              <a:latin typeface="Arial"/>
              <a:ea typeface="Arial"/>
              <a:cs typeface="Arial"/>
              <a:sym typeface="Arial"/>
            </a:endParaRPr>
          </a:p>
        </p:txBody>
      </p:sp>
      <p:pic>
        <p:nvPicPr>
          <p:cNvPr id="154" name="Google Shape;154;p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cxnSp>
        <p:nvCxnSpPr>
          <p:cNvPr id="155" name="Google Shape;155;p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56" name="Google Shape;156;p9"/>
          <p:cNvPicPr preferRelativeResize="0"/>
          <p:nvPr/>
        </p:nvPicPr>
        <p:blipFill rotWithShape="1">
          <a:blip r:embed="rId4">
            <a:alphaModFix/>
          </a:blip>
          <a:srcRect b="0" l="0" r="0" t="0"/>
          <a:stretch/>
        </p:blipFill>
        <p:spPr>
          <a:xfrm>
            <a:off x="192058" y="207375"/>
            <a:ext cx="1711881" cy="1299601"/>
          </a:xfrm>
          <a:prstGeom prst="rect">
            <a:avLst/>
          </a:prstGeom>
          <a:noFill/>
          <a:ln>
            <a:noFill/>
          </a:ln>
        </p:spPr>
      </p:pic>
      <p:sp>
        <p:nvSpPr>
          <p:cNvPr id="157" name="Google Shape;157;p9"/>
          <p:cNvSpPr txBox="1"/>
          <p:nvPr/>
        </p:nvSpPr>
        <p:spPr>
          <a:xfrm>
            <a:off x="192049" y="259250"/>
            <a:ext cx="1711800" cy="14775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300"/>
              <a:buFont typeface="Arial"/>
              <a:buNone/>
            </a:pPr>
            <a:r>
              <a:rPr b="1" lang="ru-RU" sz="2300">
                <a:solidFill>
                  <a:srgbClr val="FFFFFF"/>
                </a:solidFill>
                <a:latin typeface="Open Sans"/>
                <a:ea typeface="Open Sans"/>
                <a:cs typeface="Open Sans"/>
                <a:sym typeface="Open Sans"/>
              </a:rPr>
              <a:t>BOP</a:t>
            </a:r>
            <a:r>
              <a:rPr b="1" i="0" lang="ru-RU" sz="2300" u="none" cap="none" strike="noStrike">
                <a:solidFill>
                  <a:srgbClr val="FFFFFF"/>
                </a:solidFill>
                <a:latin typeface="Open Sans"/>
                <a:ea typeface="Open Sans"/>
                <a:cs typeface="Open Sans"/>
                <a:sym typeface="Open Sans"/>
              </a:rPr>
              <a:t> –</a:t>
            </a:r>
            <a:endParaRPr b="1" i="0" sz="2300" u="none" cap="none" strike="noStrike">
              <a:solidFill>
                <a:srgbClr val="FFFFFF"/>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1200"/>
              <a:buFont typeface="Arial"/>
              <a:buNone/>
            </a:pPr>
            <a:r>
              <a:rPr b="1" i="0" lang="ru-RU" sz="1200" u="none" cap="none" strike="noStrike">
                <a:solidFill>
                  <a:srgbClr val="FFFFFF"/>
                </a:solidFill>
                <a:latin typeface="Open Sans"/>
                <a:ea typeface="Open Sans"/>
                <a:cs typeface="Open Sans"/>
                <a:sym typeface="Open Sans"/>
              </a:rPr>
              <a:t>ВІДКРИТІ ОСВІТНІ</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rPr b="1" i="0" lang="ru-RU" sz="1200" u="none" cap="none" strike="noStrike">
                <a:solidFill>
                  <a:srgbClr val="FFFFFF"/>
                </a:solidFill>
                <a:latin typeface="Open Sans"/>
                <a:ea typeface="Open Sans"/>
                <a:cs typeface="Open Sans"/>
                <a:sym typeface="Open Sans"/>
              </a:rPr>
              <a:t>РЕСУРСИ</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rPr b="1" i="0" lang="ru-RU" sz="800" u="none" cap="none" strike="noStrike">
                <a:solidFill>
                  <a:srgbClr val="FFFFFF"/>
                </a:solidFill>
                <a:latin typeface="Open Sans"/>
                <a:ea typeface="Open Sans"/>
                <a:cs typeface="Open Sans"/>
                <a:sym typeface="Open Sans"/>
              </a:rPr>
              <a:t>основи</a:t>
            </a:r>
            <a:endParaRPr b="1" i="0" sz="1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t/>
            </a:r>
            <a:endParaRPr b="0" i="0" sz="1700" u="none" cap="none" strike="noStrike">
              <a:solidFill>
                <a:srgbClr val="FFFFFF"/>
              </a:solidFill>
              <a:latin typeface="Open Sans"/>
              <a:ea typeface="Open Sans"/>
              <a:cs typeface="Open Sans"/>
              <a:sym typeface="Open Sans"/>
            </a:endParaRPr>
          </a:p>
        </p:txBody>
      </p:sp>
      <p:sp>
        <p:nvSpPr>
          <p:cNvPr id="158" name="Google Shape;158;p9"/>
          <p:cNvSpPr txBox="1"/>
          <p:nvPr/>
        </p:nvSpPr>
        <p:spPr>
          <a:xfrm>
            <a:off x="2507700" y="3515250"/>
            <a:ext cx="7277400" cy="846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ru-RU" sz="1400" u="none" cap="none" strike="noStrike">
                <a:solidFill>
                  <a:srgbClr val="45BEDF"/>
                </a:solidFill>
                <a:latin typeface="Open Sans"/>
                <a:ea typeface="Open Sans"/>
                <a:cs typeface="Open Sans"/>
                <a:sym typeface="Open Sans"/>
              </a:rPr>
              <a:t>Рекомендація ЮНЕСКО щодо відкритих освітніх ресурсів </a:t>
            </a:r>
            <a:endParaRPr b="1" i="0" sz="14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ru-RU" sz="1400" u="none" cap="none" strike="noStrike">
                <a:solidFill>
                  <a:srgbClr val="45BEDF"/>
                </a:solidFill>
                <a:latin typeface="Open Sans"/>
                <a:ea typeface="Open Sans"/>
                <a:cs typeface="Open Sans"/>
                <a:sym typeface="Open Sans"/>
              </a:rPr>
              <a:t>(UNESCO Recommendation on Open Educational Resources)</a:t>
            </a:r>
            <a:endParaRPr b="1" i="0" sz="14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0" i="0" lang="ru-RU" sz="1500" u="sng" cap="none" strike="noStrike">
                <a:solidFill>
                  <a:schemeClr val="hlink"/>
                </a:solidFill>
                <a:latin typeface="Open Sans"/>
                <a:ea typeface="Open Sans"/>
                <a:cs typeface="Open Sans"/>
                <a:sym typeface="Open Sans"/>
                <a:hlinkClick r:id="rId5"/>
              </a:rPr>
              <a:t>https://tinyurl.com/openedrec</a:t>
            </a:r>
            <a:r>
              <a:rPr b="0" i="0" lang="ru-RU" sz="1500" u="none" cap="none" strike="noStrike">
                <a:solidFill>
                  <a:srgbClr val="45BEDF"/>
                </a:solidFill>
                <a:latin typeface="Open Sans"/>
                <a:ea typeface="Open Sans"/>
                <a:cs typeface="Open Sans"/>
                <a:sym typeface="Open Sans"/>
              </a:rPr>
              <a:t> </a:t>
            </a:r>
            <a:endParaRPr b="1" i="0" sz="1400" u="none" cap="none" strike="noStrike">
              <a:solidFill>
                <a:srgbClr val="45BEDF"/>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62" name="Shape 162"/>
        <p:cNvGrpSpPr/>
        <p:nvPr/>
      </p:nvGrpSpPr>
      <p:grpSpPr>
        <a:xfrm>
          <a:off x="0" y="0"/>
          <a:ext cx="0" cy="0"/>
          <a:chOff x="0" y="0"/>
          <a:chExt cx="0" cy="0"/>
        </a:xfrm>
      </p:grpSpPr>
      <p:sp>
        <p:nvSpPr>
          <p:cNvPr id="163" name="Google Shape;163;p10"/>
          <p:cNvSpPr txBox="1"/>
          <p:nvPr/>
        </p:nvSpPr>
        <p:spPr>
          <a:xfrm>
            <a:off x="2507700" y="116198"/>
            <a:ext cx="4947000" cy="1662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ru-RU" sz="3200" u="none" cap="none" strike="noStrike">
                <a:solidFill>
                  <a:srgbClr val="004993"/>
                </a:solidFill>
                <a:latin typeface="Open Sans"/>
                <a:ea typeface="Open Sans"/>
                <a:cs typeface="Open Sans"/>
                <a:sym typeface="Open Sans"/>
              </a:rPr>
              <a:t>Відкриті освітні ресурси (</a:t>
            </a:r>
            <a:r>
              <a:rPr b="1" lang="ru-RU" sz="3200">
                <a:solidFill>
                  <a:srgbClr val="004993"/>
                </a:solidFill>
                <a:latin typeface="Open Sans"/>
                <a:ea typeface="Open Sans"/>
                <a:cs typeface="Open Sans"/>
                <a:sym typeface="Open Sans"/>
              </a:rPr>
              <a:t>BOP</a:t>
            </a:r>
            <a:r>
              <a:rPr b="1" i="0" lang="ru-RU" sz="3200" u="none" cap="none" strike="noStrike">
                <a:solidFill>
                  <a:srgbClr val="004993"/>
                </a:solidFill>
                <a:latin typeface="Open Sans"/>
                <a:ea typeface="Open Sans"/>
                <a:cs typeface="Open Sans"/>
                <a:sym typeface="Open Sans"/>
              </a:rPr>
              <a:t>) можуть:</a:t>
            </a:r>
            <a:endParaRPr b="1" i="0" sz="3200" u="none" cap="none" strike="noStrike">
              <a:solidFill>
                <a:srgbClr val="004993"/>
              </a:solidFill>
              <a:latin typeface="Open Sans"/>
              <a:ea typeface="Open Sans"/>
              <a:cs typeface="Open Sans"/>
              <a:sym typeface="Open Sans"/>
            </a:endParaRPr>
          </a:p>
        </p:txBody>
      </p:sp>
      <p:sp>
        <p:nvSpPr>
          <p:cNvPr id="164" name="Google Shape;164;p1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 name="Google Shape;165;p10"/>
          <p:cNvSpPr txBox="1"/>
          <p:nvPr/>
        </p:nvSpPr>
        <p:spPr>
          <a:xfrm>
            <a:off x="2507700" y="2088525"/>
            <a:ext cx="4797300" cy="18162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0" i="0" lang="ru-RU" sz="1600" u="none" cap="none" strike="noStrike">
                <a:solidFill>
                  <a:srgbClr val="004993"/>
                </a:solidFill>
                <a:latin typeface="Open Sans"/>
                <a:ea typeface="Open Sans"/>
                <a:cs typeface="Open Sans"/>
                <a:sym typeface="Open Sans"/>
              </a:rPr>
              <a:t>"допомагати задовольняти потреби окремих студентів та ефективно просувати гендерну рівність і стимулювати інноваційні педагогічні, дидактичні та методичні підходи."</a:t>
            </a:r>
            <a:endParaRPr b="0" i="0" sz="2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66" name="Google Shape;166;p1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cxnSp>
        <p:nvCxnSpPr>
          <p:cNvPr id="167" name="Google Shape;167;p1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
        <p:nvSpPr>
          <p:cNvPr id="168" name="Google Shape;168;p10"/>
          <p:cNvSpPr txBox="1"/>
          <p:nvPr/>
        </p:nvSpPr>
        <p:spPr>
          <a:xfrm>
            <a:off x="2507700" y="3515250"/>
            <a:ext cx="7277400" cy="846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ru-RU" sz="1400" u="none" cap="none" strike="noStrike">
                <a:solidFill>
                  <a:srgbClr val="45BEDF"/>
                </a:solidFill>
                <a:latin typeface="Open Sans"/>
                <a:ea typeface="Open Sans"/>
                <a:cs typeface="Open Sans"/>
                <a:sym typeface="Open Sans"/>
              </a:rPr>
              <a:t>Рекомендація ЮНЕСКО щодо відкритих освітніх ресурсів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1" i="0" lang="ru-RU" sz="1400" u="none" cap="none" strike="noStrike">
                <a:solidFill>
                  <a:srgbClr val="45BEDF"/>
                </a:solidFill>
                <a:latin typeface="Open Sans"/>
                <a:ea typeface="Open Sans"/>
                <a:cs typeface="Open Sans"/>
                <a:sym typeface="Open Sans"/>
              </a:rPr>
              <a:t>(UNESCO Recommendation on Open Educational Resources)</a:t>
            </a:r>
            <a:endParaRPr b="1" i="0" sz="14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0" i="0" lang="ru-RU" sz="1500" u="sng" cap="none" strike="noStrike">
                <a:solidFill>
                  <a:schemeClr val="hlink"/>
                </a:solidFill>
                <a:latin typeface="Open Sans"/>
                <a:ea typeface="Open Sans"/>
                <a:cs typeface="Open Sans"/>
                <a:sym typeface="Open Sans"/>
                <a:hlinkClick r:id="rId4"/>
              </a:rPr>
              <a:t>https://tinyurl.com/openedrec</a:t>
            </a:r>
            <a:r>
              <a:rPr b="0" i="0" lang="ru-RU" sz="1500" u="none" cap="none" strike="noStrike">
                <a:solidFill>
                  <a:srgbClr val="45BEDF"/>
                </a:solidFill>
                <a:latin typeface="Open Sans"/>
                <a:ea typeface="Open Sans"/>
                <a:cs typeface="Open Sans"/>
                <a:sym typeface="Open Sans"/>
              </a:rPr>
              <a:t> </a:t>
            </a:r>
            <a:endParaRPr b="1" i="0" sz="1400" u="none" cap="none" strike="noStrike">
              <a:solidFill>
                <a:srgbClr val="45BEDF"/>
              </a:solidFill>
              <a:latin typeface="Open Sans"/>
              <a:ea typeface="Open Sans"/>
              <a:cs typeface="Open Sans"/>
              <a:sym typeface="Open Sans"/>
            </a:endParaRPr>
          </a:p>
        </p:txBody>
      </p:sp>
      <p:pic>
        <p:nvPicPr>
          <p:cNvPr id="169" name="Google Shape;169;p10"/>
          <p:cNvPicPr preferRelativeResize="0"/>
          <p:nvPr/>
        </p:nvPicPr>
        <p:blipFill rotWithShape="1">
          <a:blip r:embed="rId5">
            <a:alphaModFix/>
          </a:blip>
          <a:srcRect b="0" l="0" r="0" t="0"/>
          <a:stretch/>
        </p:blipFill>
        <p:spPr>
          <a:xfrm>
            <a:off x="192058" y="207375"/>
            <a:ext cx="1711881" cy="1299601"/>
          </a:xfrm>
          <a:prstGeom prst="rect">
            <a:avLst/>
          </a:prstGeom>
          <a:noFill/>
          <a:ln>
            <a:noFill/>
          </a:ln>
        </p:spPr>
      </p:pic>
      <p:sp>
        <p:nvSpPr>
          <p:cNvPr id="170" name="Google Shape;170;p10"/>
          <p:cNvSpPr txBox="1"/>
          <p:nvPr/>
        </p:nvSpPr>
        <p:spPr>
          <a:xfrm>
            <a:off x="192049" y="259250"/>
            <a:ext cx="1711800" cy="14775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300"/>
              <a:buFont typeface="Arial"/>
              <a:buNone/>
            </a:pPr>
            <a:r>
              <a:rPr b="1" lang="ru-RU" sz="2300">
                <a:solidFill>
                  <a:srgbClr val="FFFFFF"/>
                </a:solidFill>
                <a:latin typeface="Open Sans"/>
                <a:ea typeface="Open Sans"/>
                <a:cs typeface="Open Sans"/>
                <a:sym typeface="Open Sans"/>
              </a:rPr>
              <a:t>BOP</a:t>
            </a:r>
            <a:r>
              <a:rPr b="1" i="0" lang="ru-RU" sz="2300" u="none" cap="none" strike="noStrike">
                <a:solidFill>
                  <a:srgbClr val="FFFFFF"/>
                </a:solidFill>
                <a:latin typeface="Open Sans"/>
                <a:ea typeface="Open Sans"/>
                <a:cs typeface="Open Sans"/>
                <a:sym typeface="Open Sans"/>
              </a:rPr>
              <a:t> –</a:t>
            </a:r>
            <a:endParaRPr b="1" i="0" sz="2300" u="none" cap="none" strike="noStrike">
              <a:solidFill>
                <a:srgbClr val="FFFFFF"/>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1200"/>
              <a:buFont typeface="Arial"/>
              <a:buNone/>
            </a:pPr>
            <a:r>
              <a:rPr b="1" i="0" lang="ru-RU" sz="1200" u="none" cap="none" strike="noStrike">
                <a:solidFill>
                  <a:srgbClr val="FFFFFF"/>
                </a:solidFill>
                <a:latin typeface="Open Sans"/>
                <a:ea typeface="Open Sans"/>
                <a:cs typeface="Open Sans"/>
                <a:sym typeface="Open Sans"/>
              </a:rPr>
              <a:t>ВІДКРИТІ ОСВІТНІ</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rPr b="1" i="0" lang="ru-RU" sz="1200" u="none" cap="none" strike="noStrike">
                <a:solidFill>
                  <a:srgbClr val="FFFFFF"/>
                </a:solidFill>
                <a:latin typeface="Open Sans"/>
                <a:ea typeface="Open Sans"/>
                <a:cs typeface="Open Sans"/>
                <a:sym typeface="Open Sans"/>
              </a:rPr>
              <a:t>РЕСУРСИ</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rPr b="1" i="0" lang="ru-RU" sz="800" u="none" cap="none" strike="noStrike">
                <a:solidFill>
                  <a:srgbClr val="FFFFFF"/>
                </a:solidFill>
                <a:latin typeface="Open Sans"/>
                <a:ea typeface="Open Sans"/>
                <a:cs typeface="Open Sans"/>
                <a:sym typeface="Open Sans"/>
              </a:rPr>
              <a:t>основи</a:t>
            </a:r>
            <a:endParaRPr b="1" i="0" sz="1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t/>
            </a:r>
            <a:endParaRPr b="0" i="0" sz="1700" u="none" cap="none" strike="noStrike">
              <a:solidFill>
                <a:srgbClr val="FFFFFF"/>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74" name="Shape 174"/>
        <p:cNvGrpSpPr/>
        <p:nvPr/>
      </p:nvGrpSpPr>
      <p:grpSpPr>
        <a:xfrm>
          <a:off x="0" y="0"/>
          <a:ext cx="0" cy="0"/>
          <a:chOff x="0" y="0"/>
          <a:chExt cx="0" cy="0"/>
        </a:xfrm>
      </p:grpSpPr>
      <p:sp>
        <p:nvSpPr>
          <p:cNvPr id="175" name="Google Shape;175;p11"/>
          <p:cNvSpPr txBox="1"/>
          <p:nvPr/>
        </p:nvSpPr>
        <p:spPr>
          <a:xfrm>
            <a:off x="2460478" y="104437"/>
            <a:ext cx="6432900" cy="1600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ru-RU" sz="2300" u="none" cap="none" strike="noStrike">
                <a:solidFill>
                  <a:srgbClr val="004993"/>
                </a:solidFill>
                <a:latin typeface="Open Sans"/>
                <a:ea typeface="Open Sans"/>
                <a:cs typeface="Open Sans"/>
                <a:sym typeface="Open Sans"/>
              </a:rPr>
              <a:t>Відкрита освіта</a:t>
            </a:r>
            <a:r>
              <a:rPr b="1" i="0" lang="ru-RU" sz="2300" u="none" cap="none" strike="noStrike">
                <a:solidFill>
                  <a:srgbClr val="45BEDF"/>
                </a:solidFill>
                <a:latin typeface="Open Sans"/>
                <a:ea typeface="Open Sans"/>
                <a:cs typeface="Open Sans"/>
                <a:sym typeface="Open Sans"/>
              </a:rPr>
              <a:t> =</a:t>
            </a:r>
            <a:r>
              <a:rPr b="1" i="0" lang="ru-RU" sz="2300" u="none" cap="none" strike="noStrike">
                <a:solidFill>
                  <a:srgbClr val="004993"/>
                </a:solidFill>
                <a:latin typeface="Open Sans"/>
                <a:ea typeface="Open Sans"/>
                <a:cs typeface="Open Sans"/>
                <a:sym typeface="Open Sans"/>
              </a:rPr>
              <a:t> </a:t>
            </a:r>
            <a:r>
              <a:rPr b="1" lang="ru-RU" sz="2300">
                <a:solidFill>
                  <a:srgbClr val="004993"/>
                </a:solidFill>
                <a:latin typeface="Open Sans"/>
                <a:ea typeface="Open Sans"/>
                <a:cs typeface="Open Sans"/>
                <a:sym typeface="Open Sans"/>
              </a:rPr>
              <a:t>BOP</a:t>
            </a:r>
            <a:r>
              <a:rPr b="1" i="0" lang="ru-RU" sz="2300" u="none" cap="none" strike="noStrike">
                <a:solidFill>
                  <a:srgbClr val="004993"/>
                </a:solidFill>
                <a:latin typeface="Open Sans"/>
                <a:ea typeface="Open Sans"/>
                <a:cs typeface="Open Sans"/>
                <a:sym typeface="Open Sans"/>
              </a:rPr>
              <a:t> </a:t>
            </a:r>
            <a:r>
              <a:rPr b="1" i="0" lang="ru-RU" sz="2300" u="none" cap="none" strike="noStrike">
                <a:solidFill>
                  <a:srgbClr val="45BEDF"/>
                </a:solidFill>
                <a:latin typeface="Open Sans"/>
                <a:ea typeface="Open Sans"/>
                <a:cs typeface="Open Sans"/>
                <a:sym typeface="Open Sans"/>
              </a:rPr>
              <a:t>+</a:t>
            </a:r>
            <a:r>
              <a:rPr b="1" i="0" lang="ru-RU" sz="2300" u="none" cap="none" strike="noStrike">
                <a:solidFill>
                  <a:srgbClr val="004993"/>
                </a:solidFill>
                <a:latin typeface="Open Sans"/>
                <a:ea typeface="Open Sans"/>
                <a:cs typeface="Open Sans"/>
                <a:sym typeface="Open Sans"/>
              </a:rPr>
              <a:t> відповідні педагогічні методики </a:t>
            </a:r>
            <a:r>
              <a:rPr b="1" i="0" lang="ru-RU" sz="2300" u="none" cap="none" strike="noStrike">
                <a:solidFill>
                  <a:srgbClr val="45BEDF"/>
                </a:solidFill>
                <a:latin typeface="Open Sans"/>
                <a:ea typeface="Open Sans"/>
                <a:cs typeface="Open Sans"/>
                <a:sym typeface="Open Sans"/>
              </a:rPr>
              <a:t>+</a:t>
            </a:r>
            <a:r>
              <a:rPr b="1" i="0" lang="ru-RU" sz="2300" u="none" cap="none" strike="noStrike">
                <a:solidFill>
                  <a:srgbClr val="004993"/>
                </a:solidFill>
                <a:latin typeface="Open Sans"/>
                <a:ea typeface="Open Sans"/>
                <a:cs typeface="Open Sans"/>
                <a:sym typeface="Open Sans"/>
              </a:rPr>
              <a:t> добре розроблені навчальні цілі </a:t>
            </a:r>
            <a:r>
              <a:rPr b="1" i="0" lang="ru-RU" sz="2300" u="none" cap="none" strike="noStrike">
                <a:solidFill>
                  <a:srgbClr val="45BEDF"/>
                </a:solidFill>
                <a:latin typeface="Open Sans"/>
                <a:ea typeface="Open Sans"/>
                <a:cs typeface="Open Sans"/>
                <a:sym typeface="Open Sans"/>
              </a:rPr>
              <a:t>+</a:t>
            </a:r>
            <a:r>
              <a:rPr b="1" i="0" lang="ru-RU" sz="2300" u="none" cap="none" strike="noStrike">
                <a:solidFill>
                  <a:srgbClr val="004993"/>
                </a:solidFill>
                <a:latin typeface="Open Sans"/>
                <a:ea typeface="Open Sans"/>
                <a:cs typeface="Open Sans"/>
                <a:sym typeface="Open Sans"/>
              </a:rPr>
              <a:t> різноманітність навчальної діяльності </a:t>
            </a:r>
            <a:r>
              <a:rPr b="1" i="0" lang="ru-RU" sz="2300" u="none" cap="none" strike="noStrike">
                <a:solidFill>
                  <a:srgbClr val="45BEDF"/>
                </a:solidFill>
                <a:latin typeface="Open Sans"/>
                <a:ea typeface="Open Sans"/>
                <a:cs typeface="Open Sans"/>
                <a:sym typeface="Open Sans"/>
              </a:rPr>
              <a:t>=</a:t>
            </a:r>
            <a:endParaRPr b="1" i="0" sz="2300" u="none" cap="none" strike="noStrike">
              <a:solidFill>
                <a:srgbClr val="45BEDF"/>
              </a:solidFill>
              <a:latin typeface="Open Sans"/>
              <a:ea typeface="Open Sans"/>
              <a:cs typeface="Open Sans"/>
              <a:sym typeface="Open Sans"/>
            </a:endParaRPr>
          </a:p>
        </p:txBody>
      </p:sp>
      <p:sp>
        <p:nvSpPr>
          <p:cNvPr id="176" name="Google Shape;176;p1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 name="Google Shape;177;p11"/>
          <p:cNvSpPr txBox="1"/>
          <p:nvPr/>
        </p:nvSpPr>
        <p:spPr>
          <a:xfrm>
            <a:off x="2519000" y="1779966"/>
            <a:ext cx="6152100" cy="1935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700"/>
              <a:buFont typeface="Arial"/>
              <a:buNone/>
            </a:pPr>
            <a:r>
              <a:rPr b="0" i="0" lang="ru-RU" sz="1700" u="none" cap="none" strike="noStrike">
                <a:solidFill>
                  <a:srgbClr val="004993"/>
                </a:solidFill>
                <a:latin typeface="Open Sans"/>
                <a:ea typeface="Open Sans"/>
                <a:cs typeface="Open Sans"/>
                <a:sym typeface="Open Sans"/>
              </a:rPr>
              <a:t>"ширший спектр інноваційних педагогічних можливостей для залучення як викладачів, так і студентів, щоб вони стали більш активними учасниками освітніх процесів і творцями контенту як члени різноманітних та інклюзивних суспільств знань."</a:t>
            </a:r>
            <a:endParaRPr b="0" i="0" sz="3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pic>
        <p:nvPicPr>
          <p:cNvPr id="178" name="Google Shape;178;p1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cxnSp>
        <p:nvCxnSpPr>
          <p:cNvPr id="179" name="Google Shape;179;p1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80" name="Google Shape;180;p11"/>
          <p:cNvPicPr preferRelativeResize="0"/>
          <p:nvPr/>
        </p:nvPicPr>
        <p:blipFill rotWithShape="1">
          <a:blip r:embed="rId4">
            <a:alphaModFix/>
          </a:blip>
          <a:srcRect b="0" l="0" r="0" t="0"/>
          <a:stretch/>
        </p:blipFill>
        <p:spPr>
          <a:xfrm>
            <a:off x="192058" y="207375"/>
            <a:ext cx="1711881" cy="1299601"/>
          </a:xfrm>
          <a:prstGeom prst="rect">
            <a:avLst/>
          </a:prstGeom>
          <a:noFill/>
          <a:ln>
            <a:noFill/>
          </a:ln>
        </p:spPr>
      </p:pic>
      <p:sp>
        <p:nvSpPr>
          <p:cNvPr id="181" name="Google Shape;181;p11"/>
          <p:cNvSpPr txBox="1"/>
          <p:nvPr/>
        </p:nvSpPr>
        <p:spPr>
          <a:xfrm>
            <a:off x="192058" y="259250"/>
            <a:ext cx="1711800" cy="14775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300"/>
              <a:buFont typeface="Arial"/>
              <a:buNone/>
            </a:pPr>
            <a:r>
              <a:rPr b="1" lang="ru-RU" sz="2300">
                <a:solidFill>
                  <a:srgbClr val="FFFFFF"/>
                </a:solidFill>
                <a:latin typeface="Open Sans"/>
                <a:ea typeface="Open Sans"/>
                <a:cs typeface="Open Sans"/>
                <a:sym typeface="Open Sans"/>
              </a:rPr>
              <a:t>BOP</a:t>
            </a:r>
            <a:r>
              <a:rPr b="1" i="0" lang="ru-RU" sz="2300" u="none" cap="none" strike="noStrike">
                <a:solidFill>
                  <a:srgbClr val="FFFFFF"/>
                </a:solidFill>
                <a:latin typeface="Open Sans"/>
                <a:ea typeface="Open Sans"/>
                <a:cs typeface="Open Sans"/>
                <a:sym typeface="Open Sans"/>
              </a:rPr>
              <a:t> –</a:t>
            </a:r>
            <a:endParaRPr b="1" i="0" sz="2300" u="none" cap="none" strike="noStrike">
              <a:solidFill>
                <a:srgbClr val="FFFFFF"/>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1200"/>
              <a:buFont typeface="Arial"/>
              <a:buNone/>
            </a:pPr>
            <a:r>
              <a:rPr b="1" i="0" lang="ru-RU" sz="1200" u="none" cap="none" strike="noStrike">
                <a:solidFill>
                  <a:srgbClr val="FFFFFF"/>
                </a:solidFill>
                <a:latin typeface="Open Sans"/>
                <a:ea typeface="Open Sans"/>
                <a:cs typeface="Open Sans"/>
                <a:sym typeface="Open Sans"/>
              </a:rPr>
              <a:t>ВІДКРИТІ ОСВІТНІ</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rPr b="1" i="0" lang="ru-RU" sz="1200" u="none" cap="none" strike="noStrike">
                <a:solidFill>
                  <a:srgbClr val="FFFFFF"/>
                </a:solidFill>
                <a:latin typeface="Open Sans"/>
                <a:ea typeface="Open Sans"/>
                <a:cs typeface="Open Sans"/>
                <a:sym typeface="Open Sans"/>
              </a:rPr>
              <a:t>РЕСУРСИ</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rPr b="1" i="0" lang="ru-RU" sz="800" u="none" cap="none" strike="noStrike">
                <a:solidFill>
                  <a:srgbClr val="FFFFFF"/>
                </a:solidFill>
                <a:latin typeface="Open Sans"/>
                <a:ea typeface="Open Sans"/>
                <a:cs typeface="Open Sans"/>
                <a:sym typeface="Open Sans"/>
              </a:rPr>
              <a:t>основи</a:t>
            </a:r>
            <a:endParaRPr b="1" i="0" sz="1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t/>
            </a:r>
            <a:endParaRPr b="0" i="0" sz="1700" u="none" cap="none" strike="noStrike">
              <a:solidFill>
                <a:srgbClr val="FFFFFF"/>
              </a:solidFill>
              <a:latin typeface="Open Sans"/>
              <a:ea typeface="Open Sans"/>
              <a:cs typeface="Open Sans"/>
              <a:sym typeface="Open Sans"/>
            </a:endParaRPr>
          </a:p>
        </p:txBody>
      </p:sp>
      <p:sp>
        <p:nvSpPr>
          <p:cNvPr id="182" name="Google Shape;182;p11"/>
          <p:cNvSpPr txBox="1"/>
          <p:nvPr/>
        </p:nvSpPr>
        <p:spPr>
          <a:xfrm>
            <a:off x="2507700" y="3515250"/>
            <a:ext cx="7277400" cy="846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ru-RU" sz="1400" u="none" cap="none" strike="noStrike">
                <a:solidFill>
                  <a:srgbClr val="45BEDF"/>
                </a:solidFill>
                <a:latin typeface="Open Sans"/>
                <a:ea typeface="Open Sans"/>
                <a:cs typeface="Open Sans"/>
                <a:sym typeface="Open Sans"/>
              </a:rPr>
              <a:t>Рекомендація ЮНЕСКО щодо відкритих освітніх ресурсів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1" i="0" lang="ru-RU" sz="1400" u="none" cap="none" strike="noStrike">
                <a:solidFill>
                  <a:srgbClr val="45BEDF"/>
                </a:solidFill>
                <a:latin typeface="Open Sans"/>
                <a:ea typeface="Open Sans"/>
                <a:cs typeface="Open Sans"/>
                <a:sym typeface="Open Sans"/>
              </a:rPr>
              <a:t>(UNESCO Recommendation on Open Educational Resources)</a:t>
            </a:r>
            <a:endParaRPr b="1" i="0" sz="14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0" i="0" lang="ru-RU" sz="1500" u="sng" cap="none" strike="noStrike">
                <a:solidFill>
                  <a:schemeClr val="hlink"/>
                </a:solidFill>
                <a:latin typeface="Open Sans"/>
                <a:ea typeface="Open Sans"/>
                <a:cs typeface="Open Sans"/>
                <a:sym typeface="Open Sans"/>
                <a:hlinkClick r:id="rId5"/>
              </a:rPr>
              <a:t>https://tinyurl.com/openedrec</a:t>
            </a:r>
            <a:r>
              <a:rPr b="0" i="0" lang="ru-RU" sz="1500" u="none" cap="none" strike="noStrike">
                <a:solidFill>
                  <a:srgbClr val="45BEDF"/>
                </a:solidFill>
                <a:latin typeface="Open Sans"/>
                <a:ea typeface="Open Sans"/>
                <a:cs typeface="Open Sans"/>
                <a:sym typeface="Open Sans"/>
              </a:rPr>
              <a:t> </a:t>
            </a:r>
            <a:endParaRPr b="1" i="0" sz="1400" u="none" cap="none" strike="noStrike">
              <a:solidFill>
                <a:srgbClr val="45BEDF"/>
              </a:solidFill>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86" name="Shape 186"/>
        <p:cNvGrpSpPr/>
        <p:nvPr/>
      </p:nvGrpSpPr>
      <p:grpSpPr>
        <a:xfrm>
          <a:off x="0" y="0"/>
          <a:ext cx="0" cy="0"/>
          <a:chOff x="0" y="0"/>
          <a:chExt cx="0" cy="0"/>
        </a:xfrm>
      </p:grpSpPr>
      <p:sp>
        <p:nvSpPr>
          <p:cNvPr id="187" name="Google Shape;187;p12"/>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8" name="Google Shape;188;p1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9" name="Google Shape;189;p12"/>
          <p:cNvSpPr txBox="1"/>
          <p:nvPr/>
        </p:nvSpPr>
        <p:spPr>
          <a:xfrm>
            <a:off x="3152000" y="85900"/>
            <a:ext cx="5949000" cy="4343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ru-RU" sz="1400" u="none" cap="none" strike="noStrike">
                <a:solidFill>
                  <a:srgbClr val="004993"/>
                </a:solidFill>
                <a:latin typeface="Open Sans"/>
                <a:ea typeface="Open Sans"/>
                <a:cs typeface="Open Sans"/>
                <a:sym typeface="Open Sans"/>
              </a:rPr>
              <a:t>Забезпечення постійного доступу: </a:t>
            </a:r>
            <a:r>
              <a:rPr b="0" i="0" lang="ru-RU" sz="1400" u="none" cap="none" strike="noStrike">
                <a:solidFill>
                  <a:srgbClr val="004993"/>
                </a:solidFill>
                <a:latin typeface="Open Sans"/>
                <a:ea typeface="Open Sans"/>
                <a:cs typeface="Open Sans"/>
                <a:sym typeface="Open Sans"/>
              </a:rPr>
              <a:t>студенти зможуть отримати доступ до ресурсів навіть після завершення курсу.</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ru-RU" sz="1400" u="none" cap="none" strike="noStrike">
                <a:solidFill>
                  <a:srgbClr val="004993"/>
                </a:solidFill>
                <a:latin typeface="Open Sans"/>
                <a:ea typeface="Open Sans"/>
                <a:cs typeface="Open Sans"/>
                <a:sym typeface="Open Sans"/>
              </a:rPr>
              <a:t>Підтримка інклюзії: </a:t>
            </a:r>
            <a:r>
              <a:rPr lang="ru-RU">
                <a:solidFill>
                  <a:srgbClr val="004993"/>
                </a:solidFill>
                <a:latin typeface="Open Sans"/>
                <a:ea typeface="Open Sans"/>
                <a:cs typeface="Open Sans"/>
                <a:sym typeface="Open Sans"/>
              </a:rPr>
              <a:t>BOP</a:t>
            </a:r>
            <a:r>
              <a:rPr b="0" i="0" lang="ru-RU" sz="1400" u="none" cap="none" strike="noStrike">
                <a:solidFill>
                  <a:srgbClr val="004993"/>
                </a:solidFill>
                <a:latin typeface="Open Sans"/>
                <a:ea typeface="Open Sans"/>
                <a:cs typeface="Open Sans"/>
                <a:sym typeface="Open Sans"/>
              </a:rPr>
              <a:t> можна адаптувати, щоб відображати профілі та особливості студентів, задовольняючи потреби інклюзії на різних рівнях.</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lang="ru-RU">
                <a:solidFill>
                  <a:srgbClr val="004993"/>
                </a:solidFill>
                <a:latin typeface="Open Sans"/>
                <a:ea typeface="Open Sans"/>
                <a:cs typeface="Open Sans"/>
                <a:sym typeface="Open Sans"/>
              </a:rPr>
              <a:t>Сприяння диверсифікації навчання: </a:t>
            </a:r>
            <a:r>
              <a:rPr lang="ru-RU">
                <a:solidFill>
                  <a:srgbClr val="004993"/>
                </a:solidFill>
                <a:latin typeface="Open Sans"/>
                <a:ea typeface="Open Sans"/>
                <a:cs typeface="Open Sans"/>
                <a:sym typeface="Open Sans"/>
              </a:rPr>
              <a:t>ВОР доступні з будь-якого місця в будь-який час, багаторазово (і не недооцінюйте значення повторення!), а також із різноманітних пристроїв і форматів. ВОР також підтримують неформальне та менш формальне навчання.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ru-RU" sz="1400" u="none" cap="none" strike="noStrike">
                <a:solidFill>
                  <a:srgbClr val="004993"/>
                </a:solidFill>
                <a:latin typeface="Open Sans"/>
                <a:ea typeface="Open Sans"/>
                <a:cs typeface="Open Sans"/>
                <a:sym typeface="Open Sans"/>
              </a:rPr>
              <a:t>Сприяння навчанню протягом усього життя: </a:t>
            </a:r>
            <a:r>
              <a:rPr lang="ru-RU">
                <a:solidFill>
                  <a:srgbClr val="004993"/>
                </a:solidFill>
                <a:latin typeface="Open Sans"/>
                <a:ea typeface="Open Sans"/>
                <a:cs typeface="Open Sans"/>
                <a:sym typeface="Open Sans"/>
              </a:rPr>
              <a:t>BOP</a:t>
            </a:r>
            <a:r>
              <a:rPr b="0" i="0" lang="ru-RU" sz="1400" u="none" cap="none" strike="noStrike">
                <a:solidFill>
                  <a:srgbClr val="004993"/>
                </a:solidFill>
                <a:latin typeface="Open Sans"/>
                <a:ea typeface="Open Sans"/>
                <a:cs typeface="Open Sans"/>
                <a:sym typeface="Open Sans"/>
              </a:rPr>
              <a:t> доступні кожному в будь-якому віці, коли хтось хоче чогось навчитися або повернутися до чогось, щоб освіжити пам’ять.</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ru-RU" sz="1400" u="none" cap="none" strike="noStrike">
                <a:solidFill>
                  <a:srgbClr val="004993"/>
                </a:solidFill>
                <a:latin typeface="Open Sans"/>
                <a:ea typeface="Open Sans"/>
                <a:cs typeface="Open Sans"/>
                <a:sym typeface="Open Sans"/>
              </a:rPr>
              <a:t>Заощадження витрат: </a:t>
            </a:r>
            <a:r>
              <a:rPr b="0" i="0" lang="ru-RU" sz="1400" u="none" cap="none" strike="noStrike">
                <a:solidFill>
                  <a:srgbClr val="004993"/>
                </a:solidFill>
                <a:latin typeface="Open Sans"/>
                <a:ea typeface="Open Sans"/>
                <a:cs typeface="Open Sans"/>
                <a:sym typeface="Open Sans"/>
              </a:rPr>
              <a:t>висока ціна може змусити студентів використовувати більш старіші версії певних видань / публікацій; з </a:t>
            </a:r>
            <a:r>
              <a:rPr lang="ru-RU">
                <a:solidFill>
                  <a:srgbClr val="004993"/>
                </a:solidFill>
                <a:latin typeface="Open Sans"/>
                <a:ea typeface="Open Sans"/>
                <a:cs typeface="Open Sans"/>
                <a:sym typeface="Open Sans"/>
              </a:rPr>
              <a:t>BOP</a:t>
            </a:r>
            <a:r>
              <a:rPr b="0" i="0" lang="ru-RU" sz="1400" u="none" cap="none" strike="noStrike">
                <a:solidFill>
                  <a:srgbClr val="004993"/>
                </a:solidFill>
                <a:latin typeface="Open Sans"/>
                <a:ea typeface="Open Sans"/>
                <a:cs typeface="Open Sans"/>
                <a:sym typeface="Open Sans"/>
              </a:rPr>
              <a:t> – це не проблема.</a:t>
            </a:r>
            <a:endParaRPr b="0" i="0" sz="1600" u="none" cap="none" strike="noStrike">
              <a:solidFill>
                <a:srgbClr val="000000"/>
              </a:solidFill>
              <a:latin typeface="Arial"/>
              <a:ea typeface="Arial"/>
              <a:cs typeface="Arial"/>
              <a:sym typeface="Arial"/>
            </a:endParaRPr>
          </a:p>
        </p:txBody>
      </p:sp>
      <p:sp>
        <p:nvSpPr>
          <p:cNvPr id="190" name="Google Shape;190;p12"/>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191" name="Google Shape;191;p1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92" name="Google Shape;192;p1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193" name="Google Shape;193;p12"/>
          <p:cNvSpPr txBox="1"/>
          <p:nvPr/>
        </p:nvSpPr>
        <p:spPr>
          <a:xfrm>
            <a:off x="18400" y="1500875"/>
            <a:ext cx="29070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Переваги відкритої освіти (</a:t>
            </a:r>
            <a:r>
              <a:rPr b="1" lang="ru-RU" sz="2600">
                <a:solidFill>
                  <a:schemeClr val="lt1"/>
                </a:solidFill>
                <a:latin typeface="Open Sans"/>
                <a:ea typeface="Open Sans"/>
                <a:cs typeface="Open Sans"/>
                <a:sym typeface="Open Sans"/>
              </a:rPr>
              <a:t>BO</a:t>
            </a:r>
            <a:r>
              <a:rPr b="1" i="0" lang="ru-RU" sz="2600" u="none" cap="none" strike="noStrike">
                <a:solidFill>
                  <a:schemeClr val="lt1"/>
                </a:solidFill>
                <a:latin typeface="Open Sans"/>
                <a:ea typeface="Open Sans"/>
                <a:cs typeface="Open Sans"/>
                <a:sym typeface="Open Sans"/>
              </a:rPr>
              <a:t>)</a:t>
            </a:r>
            <a:r>
              <a:rPr b="1" lang="ru-RU" sz="2600">
                <a:solidFill>
                  <a:schemeClr val="lt1"/>
                </a:solidFill>
                <a:latin typeface="Open Sans"/>
                <a:ea typeface="Open Sans"/>
                <a:cs typeface="Open Sans"/>
                <a:sym typeface="Open Sans"/>
              </a:rPr>
              <a:t> </a:t>
            </a:r>
            <a:r>
              <a:rPr b="1" i="0" lang="ru-RU" sz="2600" u="none" cap="none" strike="noStrike">
                <a:solidFill>
                  <a:schemeClr val="lt1"/>
                </a:solidFill>
                <a:latin typeface="Open Sans"/>
                <a:ea typeface="Open Sans"/>
                <a:cs typeface="Open Sans"/>
                <a:sym typeface="Open Sans"/>
              </a:rPr>
              <a:t>для </a:t>
            </a:r>
            <a:r>
              <a:rPr b="1" i="0" lang="ru-RU" sz="2600" u="none" cap="none" strike="noStrike">
                <a:solidFill>
                  <a:srgbClr val="FFDE59"/>
                </a:solidFill>
                <a:latin typeface="Open Sans"/>
                <a:ea typeface="Open Sans"/>
                <a:cs typeface="Open Sans"/>
                <a:sym typeface="Open Sans"/>
              </a:rPr>
              <a:t>студентів</a:t>
            </a:r>
            <a:endParaRPr b="1" i="0" sz="26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97" name="Shape 197"/>
        <p:cNvGrpSpPr/>
        <p:nvPr/>
      </p:nvGrpSpPr>
      <p:grpSpPr>
        <a:xfrm>
          <a:off x="0" y="0"/>
          <a:ext cx="0" cy="0"/>
          <a:chOff x="0" y="0"/>
          <a:chExt cx="0" cy="0"/>
        </a:xfrm>
      </p:grpSpPr>
      <p:sp>
        <p:nvSpPr>
          <p:cNvPr id="198" name="Google Shape;198;p1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 name="Google Shape;199;p1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 name="Google Shape;200;p13"/>
          <p:cNvSpPr txBox="1"/>
          <p:nvPr/>
        </p:nvSpPr>
        <p:spPr>
          <a:xfrm>
            <a:off x="3214225" y="1313200"/>
            <a:ext cx="5439300" cy="2763034"/>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ru-RU" sz="3000" u="none" cap="none" strike="noStrike">
                <a:solidFill>
                  <a:srgbClr val="004993"/>
                </a:solidFill>
                <a:latin typeface="Open Sans"/>
                <a:ea typeface="Open Sans"/>
                <a:cs typeface="Open Sans"/>
                <a:sym typeface="Open Sans"/>
              </a:rPr>
              <a:t>Забезпечення постійного доступу: </a:t>
            </a:r>
            <a:br>
              <a:rPr b="1" i="0" lang="ru-RU" sz="3000" u="none" cap="none" strike="noStrike">
                <a:solidFill>
                  <a:srgbClr val="004993"/>
                </a:solidFill>
                <a:latin typeface="Open Sans"/>
                <a:ea typeface="Open Sans"/>
                <a:cs typeface="Open Sans"/>
                <a:sym typeface="Open Sans"/>
              </a:rPr>
            </a:br>
            <a:r>
              <a:rPr b="0" i="0" lang="ru-RU" sz="2400" u="none" cap="none" strike="noStrike">
                <a:solidFill>
                  <a:srgbClr val="004993"/>
                </a:solidFill>
                <a:latin typeface="Open Sans"/>
                <a:ea typeface="Open Sans"/>
                <a:cs typeface="Open Sans"/>
                <a:sym typeface="Open Sans"/>
              </a:rPr>
              <a:t>студенти зможуть отримати доступ до ресурсів навіть після завершення курсу.</a:t>
            </a:r>
            <a:endParaRPr b="0" i="0" sz="2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700"/>
              <a:buFont typeface="Arial"/>
              <a:buNone/>
            </a:pPr>
            <a:r>
              <a:t/>
            </a:r>
            <a:endParaRPr b="0" i="0" sz="1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cxnSp>
        <p:nvCxnSpPr>
          <p:cNvPr id="201" name="Google Shape;201;p1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02" name="Google Shape;202;p1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03" name="Google Shape;203;p1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 name="Google Shape;204;p13"/>
          <p:cNvSpPr txBox="1"/>
          <p:nvPr/>
        </p:nvSpPr>
        <p:spPr>
          <a:xfrm>
            <a:off x="18400" y="1500875"/>
            <a:ext cx="29070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Переваги відкритої освіти (</a:t>
            </a:r>
            <a:r>
              <a:rPr b="1" lang="ru-RU" sz="2600">
                <a:solidFill>
                  <a:schemeClr val="lt1"/>
                </a:solidFill>
                <a:latin typeface="Open Sans"/>
                <a:ea typeface="Open Sans"/>
                <a:cs typeface="Open Sans"/>
                <a:sym typeface="Open Sans"/>
              </a:rPr>
              <a:t>BO</a:t>
            </a:r>
            <a:r>
              <a:rPr b="1" i="0" lang="ru-RU" sz="2600" u="none" cap="none" strike="noStrike">
                <a:solidFill>
                  <a:schemeClr val="lt1"/>
                </a:solidFill>
                <a:latin typeface="Open Sans"/>
                <a:ea typeface="Open Sans"/>
                <a:cs typeface="Open Sans"/>
                <a:sym typeface="Open Sans"/>
              </a:rPr>
              <a:t>)</a:t>
            </a:r>
            <a:r>
              <a:rPr b="1" lang="ru-RU" sz="2600">
                <a:solidFill>
                  <a:schemeClr val="lt1"/>
                </a:solidFill>
                <a:latin typeface="Open Sans"/>
                <a:ea typeface="Open Sans"/>
                <a:cs typeface="Open Sans"/>
                <a:sym typeface="Open Sans"/>
              </a:rPr>
              <a:t> </a:t>
            </a:r>
            <a:r>
              <a:rPr b="1" i="0" lang="ru-RU" sz="2600" u="none" cap="none" strike="noStrike">
                <a:solidFill>
                  <a:schemeClr val="lt1"/>
                </a:solidFill>
                <a:latin typeface="Open Sans"/>
                <a:ea typeface="Open Sans"/>
                <a:cs typeface="Open Sans"/>
                <a:sym typeface="Open Sans"/>
              </a:rPr>
              <a:t>для </a:t>
            </a:r>
            <a:r>
              <a:rPr b="1" i="0" lang="ru-RU" sz="2600" u="none" cap="none" strike="noStrike">
                <a:solidFill>
                  <a:srgbClr val="FFDE59"/>
                </a:solidFill>
                <a:latin typeface="Open Sans"/>
                <a:ea typeface="Open Sans"/>
                <a:cs typeface="Open Sans"/>
                <a:sym typeface="Open Sans"/>
              </a:rPr>
              <a:t>студентів</a:t>
            </a:r>
            <a:endParaRPr b="1" i="0" sz="26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08" name="Shape 208"/>
        <p:cNvGrpSpPr/>
        <p:nvPr/>
      </p:nvGrpSpPr>
      <p:grpSpPr>
        <a:xfrm>
          <a:off x="0" y="0"/>
          <a:ext cx="0" cy="0"/>
          <a:chOff x="0" y="0"/>
          <a:chExt cx="0" cy="0"/>
        </a:xfrm>
      </p:grpSpPr>
      <p:sp>
        <p:nvSpPr>
          <p:cNvPr id="209" name="Google Shape;209;p1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0" name="Google Shape;210;p1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1" name="Google Shape;211;p14"/>
          <p:cNvSpPr txBox="1"/>
          <p:nvPr/>
        </p:nvSpPr>
        <p:spPr>
          <a:xfrm>
            <a:off x="3202900" y="1149275"/>
            <a:ext cx="5450700" cy="3256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ru-RU" sz="3000" u="none" cap="none" strike="noStrike">
                <a:solidFill>
                  <a:srgbClr val="004993"/>
                </a:solidFill>
                <a:latin typeface="Open Sans"/>
                <a:ea typeface="Open Sans"/>
                <a:cs typeface="Open Sans"/>
                <a:sym typeface="Open Sans"/>
              </a:rPr>
              <a:t>Підтримка інклюзії:</a:t>
            </a:r>
            <a:r>
              <a:rPr b="0" i="0" lang="ru-RU" sz="3000" u="none" cap="none" strike="noStrike">
                <a:solidFill>
                  <a:srgbClr val="004993"/>
                </a:solidFill>
                <a:latin typeface="Open Sans"/>
                <a:ea typeface="Open Sans"/>
                <a:cs typeface="Open Sans"/>
                <a:sym typeface="Open Sans"/>
              </a:rPr>
              <a:t> </a:t>
            </a:r>
            <a:br>
              <a:rPr b="0" i="0" lang="ru-RU" sz="3300" u="none" cap="none" strike="noStrike">
                <a:solidFill>
                  <a:srgbClr val="004993"/>
                </a:solidFill>
                <a:latin typeface="Open Sans"/>
                <a:ea typeface="Open Sans"/>
                <a:cs typeface="Open Sans"/>
                <a:sym typeface="Open Sans"/>
              </a:rPr>
            </a:br>
            <a:r>
              <a:rPr lang="ru-RU" sz="2400">
                <a:solidFill>
                  <a:srgbClr val="004993"/>
                </a:solidFill>
                <a:latin typeface="Open Sans"/>
                <a:ea typeface="Open Sans"/>
                <a:cs typeface="Open Sans"/>
                <a:sym typeface="Open Sans"/>
              </a:rPr>
              <a:t>BOP</a:t>
            </a:r>
            <a:r>
              <a:rPr b="0" i="0" lang="ru-RU" sz="2400" u="none" cap="none" strike="noStrike">
                <a:solidFill>
                  <a:srgbClr val="004993"/>
                </a:solidFill>
                <a:latin typeface="Open Sans"/>
                <a:ea typeface="Open Sans"/>
                <a:cs typeface="Open Sans"/>
                <a:sym typeface="Open Sans"/>
              </a:rPr>
              <a:t> можна адаптувати, щоб відображати профілі та особливості студентів, задовольняючи потреби інклюзії на різних рівнях.</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700"/>
              <a:buFont typeface="Arial"/>
              <a:buNone/>
            </a:pPr>
            <a:r>
              <a:t/>
            </a:r>
            <a:endParaRPr b="0" i="0" sz="1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cxnSp>
        <p:nvCxnSpPr>
          <p:cNvPr id="212" name="Google Shape;212;p1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13" name="Google Shape;213;p1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14" name="Google Shape;214;p1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5" name="Google Shape;215;p14"/>
          <p:cNvSpPr txBox="1"/>
          <p:nvPr/>
        </p:nvSpPr>
        <p:spPr>
          <a:xfrm>
            <a:off x="18400" y="1500875"/>
            <a:ext cx="29070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Переваги відкритої освіти (</a:t>
            </a:r>
            <a:r>
              <a:rPr b="1" lang="ru-RU" sz="2600">
                <a:solidFill>
                  <a:schemeClr val="lt1"/>
                </a:solidFill>
                <a:latin typeface="Open Sans"/>
                <a:ea typeface="Open Sans"/>
                <a:cs typeface="Open Sans"/>
                <a:sym typeface="Open Sans"/>
              </a:rPr>
              <a:t>BO</a:t>
            </a:r>
            <a:r>
              <a:rPr b="1" i="0" lang="ru-RU" sz="2600" u="none" cap="none" strike="noStrike">
                <a:solidFill>
                  <a:schemeClr val="lt1"/>
                </a:solidFill>
                <a:latin typeface="Open Sans"/>
                <a:ea typeface="Open Sans"/>
                <a:cs typeface="Open Sans"/>
                <a:sym typeface="Open Sans"/>
              </a:rPr>
              <a:t>)</a:t>
            </a:r>
            <a:r>
              <a:rPr b="1" lang="ru-RU" sz="2600">
                <a:solidFill>
                  <a:schemeClr val="lt1"/>
                </a:solidFill>
                <a:latin typeface="Open Sans"/>
                <a:ea typeface="Open Sans"/>
                <a:cs typeface="Open Sans"/>
                <a:sym typeface="Open Sans"/>
              </a:rPr>
              <a:t> </a:t>
            </a:r>
            <a:r>
              <a:rPr b="1" i="0" lang="ru-RU" sz="2600" u="none" cap="none" strike="noStrike">
                <a:solidFill>
                  <a:schemeClr val="lt1"/>
                </a:solidFill>
                <a:latin typeface="Open Sans"/>
                <a:ea typeface="Open Sans"/>
                <a:cs typeface="Open Sans"/>
                <a:sym typeface="Open Sans"/>
              </a:rPr>
              <a:t>для </a:t>
            </a:r>
            <a:r>
              <a:rPr b="1" i="0" lang="ru-RU" sz="2600" u="none" cap="none" strike="noStrike">
                <a:solidFill>
                  <a:srgbClr val="FFDE59"/>
                </a:solidFill>
                <a:latin typeface="Open Sans"/>
                <a:ea typeface="Open Sans"/>
                <a:cs typeface="Open Sans"/>
                <a:sym typeface="Open Sans"/>
              </a:rPr>
              <a:t>студентів</a:t>
            </a:r>
            <a:endParaRPr b="1" i="0" sz="26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19" name="Shape 219"/>
        <p:cNvGrpSpPr/>
        <p:nvPr/>
      </p:nvGrpSpPr>
      <p:grpSpPr>
        <a:xfrm>
          <a:off x="0" y="0"/>
          <a:ext cx="0" cy="0"/>
          <a:chOff x="0" y="0"/>
          <a:chExt cx="0" cy="0"/>
        </a:xfrm>
      </p:grpSpPr>
      <p:sp>
        <p:nvSpPr>
          <p:cNvPr id="220" name="Google Shape;220;p15"/>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1" name="Google Shape;221;p1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2" name="Google Shape;222;p15"/>
          <p:cNvSpPr txBox="1"/>
          <p:nvPr/>
        </p:nvSpPr>
        <p:spPr>
          <a:xfrm>
            <a:off x="3201399" y="226000"/>
            <a:ext cx="5626500" cy="4063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lang="ru-RU" sz="3000">
                <a:solidFill>
                  <a:srgbClr val="004993"/>
                </a:solidFill>
                <a:latin typeface="Open Sans"/>
                <a:ea typeface="Open Sans"/>
                <a:cs typeface="Open Sans"/>
                <a:sym typeface="Open Sans"/>
              </a:rPr>
              <a:t>Сприяння диверсифікації навчання: </a:t>
            </a:r>
            <a:endParaRPr b="1" sz="30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000"/>
              <a:buFont typeface="Arial"/>
              <a:buNone/>
            </a:pPr>
            <a:r>
              <a:rPr lang="ru-RU" sz="2400">
                <a:solidFill>
                  <a:srgbClr val="004993"/>
                </a:solidFill>
                <a:latin typeface="Open Sans"/>
                <a:ea typeface="Open Sans"/>
                <a:cs typeface="Open Sans"/>
                <a:sym typeface="Open Sans"/>
              </a:rPr>
              <a:t>ВОР доступні з будь-якого місця в будь-який час, багаторазово (і не недооцінюйте значення повторення!), а також із різноманітних пристроїв і форматів. ВОР також підтримують неформальне та менш формальне навчання.</a:t>
            </a:r>
            <a:endParaRPr b="0" i="0" sz="1600" u="none" cap="none" strike="noStrike">
              <a:solidFill>
                <a:srgbClr val="000000"/>
              </a:solidFill>
              <a:latin typeface="Arial"/>
              <a:ea typeface="Arial"/>
              <a:cs typeface="Arial"/>
              <a:sym typeface="Arial"/>
            </a:endParaRPr>
          </a:p>
        </p:txBody>
      </p:sp>
      <p:cxnSp>
        <p:nvCxnSpPr>
          <p:cNvPr id="223" name="Google Shape;223;p1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24" name="Google Shape;224;p15"/>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25" name="Google Shape;225;p15"/>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 name="Google Shape;226;p15"/>
          <p:cNvSpPr txBox="1"/>
          <p:nvPr/>
        </p:nvSpPr>
        <p:spPr>
          <a:xfrm>
            <a:off x="18400" y="1500875"/>
            <a:ext cx="29070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Переваги відкритої освіти (</a:t>
            </a:r>
            <a:r>
              <a:rPr b="1" lang="ru-RU" sz="2600">
                <a:solidFill>
                  <a:schemeClr val="lt1"/>
                </a:solidFill>
                <a:latin typeface="Open Sans"/>
                <a:ea typeface="Open Sans"/>
                <a:cs typeface="Open Sans"/>
                <a:sym typeface="Open Sans"/>
              </a:rPr>
              <a:t>BO</a:t>
            </a:r>
            <a:r>
              <a:rPr b="1" i="0" lang="ru-RU" sz="2600" u="none" cap="none" strike="noStrike">
                <a:solidFill>
                  <a:schemeClr val="lt1"/>
                </a:solidFill>
                <a:latin typeface="Open Sans"/>
                <a:ea typeface="Open Sans"/>
                <a:cs typeface="Open Sans"/>
                <a:sym typeface="Open Sans"/>
              </a:rPr>
              <a:t>)</a:t>
            </a:r>
            <a:r>
              <a:rPr b="1" lang="ru-RU" sz="2600">
                <a:solidFill>
                  <a:schemeClr val="lt1"/>
                </a:solidFill>
                <a:latin typeface="Open Sans"/>
                <a:ea typeface="Open Sans"/>
                <a:cs typeface="Open Sans"/>
                <a:sym typeface="Open Sans"/>
              </a:rPr>
              <a:t> </a:t>
            </a:r>
            <a:r>
              <a:rPr b="1" i="0" lang="ru-RU" sz="2600" u="none" cap="none" strike="noStrike">
                <a:solidFill>
                  <a:schemeClr val="lt1"/>
                </a:solidFill>
                <a:latin typeface="Open Sans"/>
                <a:ea typeface="Open Sans"/>
                <a:cs typeface="Open Sans"/>
                <a:sym typeface="Open Sans"/>
              </a:rPr>
              <a:t>для </a:t>
            </a:r>
            <a:r>
              <a:rPr b="1" i="0" lang="ru-RU" sz="2600" u="none" cap="none" strike="noStrike">
                <a:solidFill>
                  <a:srgbClr val="FFDE59"/>
                </a:solidFill>
                <a:latin typeface="Open Sans"/>
                <a:ea typeface="Open Sans"/>
                <a:cs typeface="Open Sans"/>
                <a:sym typeface="Open Sans"/>
              </a:rPr>
              <a:t>студентів</a:t>
            </a:r>
            <a:endParaRPr b="1" i="0" sz="26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30" name="Shape 230"/>
        <p:cNvGrpSpPr/>
        <p:nvPr/>
      </p:nvGrpSpPr>
      <p:grpSpPr>
        <a:xfrm>
          <a:off x="0" y="0"/>
          <a:ext cx="0" cy="0"/>
          <a:chOff x="0" y="0"/>
          <a:chExt cx="0" cy="0"/>
        </a:xfrm>
      </p:grpSpPr>
      <p:sp>
        <p:nvSpPr>
          <p:cNvPr id="231" name="Google Shape;231;p16"/>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 name="Google Shape;232;p1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3" name="Google Shape;233;p16"/>
          <p:cNvSpPr txBox="1"/>
          <p:nvPr/>
        </p:nvSpPr>
        <p:spPr>
          <a:xfrm>
            <a:off x="3208575" y="1137975"/>
            <a:ext cx="5445000" cy="3348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ru-RU" sz="3000" u="none" cap="none" strike="noStrike">
                <a:solidFill>
                  <a:srgbClr val="004993"/>
                </a:solidFill>
                <a:latin typeface="Open Sans"/>
                <a:ea typeface="Open Sans"/>
                <a:cs typeface="Open Sans"/>
                <a:sym typeface="Open Sans"/>
              </a:rPr>
              <a:t>Сприяння навчанню протягом усього життя:</a:t>
            </a:r>
            <a:r>
              <a:rPr b="0" i="0" lang="ru-RU" sz="3000" u="none" cap="none" strike="noStrike">
                <a:solidFill>
                  <a:srgbClr val="004993"/>
                </a:solidFill>
                <a:latin typeface="Open Sans"/>
                <a:ea typeface="Open Sans"/>
                <a:cs typeface="Open Sans"/>
                <a:sym typeface="Open Sans"/>
              </a:rPr>
              <a:t> </a:t>
            </a:r>
            <a:br>
              <a:rPr b="0" i="0" lang="ru-RU" sz="3300" u="none" cap="none" strike="noStrike">
                <a:solidFill>
                  <a:srgbClr val="004993"/>
                </a:solidFill>
                <a:latin typeface="Open Sans"/>
                <a:ea typeface="Open Sans"/>
                <a:cs typeface="Open Sans"/>
                <a:sym typeface="Open Sans"/>
              </a:rPr>
            </a:br>
            <a:r>
              <a:rPr lang="ru-RU" sz="2400">
                <a:solidFill>
                  <a:srgbClr val="004993"/>
                </a:solidFill>
                <a:latin typeface="Open Sans"/>
                <a:ea typeface="Open Sans"/>
                <a:cs typeface="Open Sans"/>
                <a:sym typeface="Open Sans"/>
              </a:rPr>
              <a:t>BOP</a:t>
            </a:r>
            <a:r>
              <a:rPr b="0" i="0" lang="ru-RU" sz="2400" u="none" cap="none" strike="noStrike">
                <a:solidFill>
                  <a:srgbClr val="004993"/>
                </a:solidFill>
                <a:latin typeface="Open Sans"/>
                <a:ea typeface="Open Sans"/>
                <a:cs typeface="Open Sans"/>
                <a:sym typeface="Open Sans"/>
              </a:rPr>
              <a:t> доступні кожному в будь-якому віці, коли хтось хоче чогось навчитися або повернутися до чогось, щоб освіжити пам’ять.</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700"/>
              <a:buFont typeface="Arial"/>
              <a:buNone/>
            </a:pPr>
            <a:r>
              <a:t/>
            </a:r>
            <a:endParaRPr b="0" i="0" sz="1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cxnSp>
        <p:nvCxnSpPr>
          <p:cNvPr id="234" name="Google Shape;234;p1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35" name="Google Shape;235;p16"/>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36" name="Google Shape;236;p16"/>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 name="Google Shape;237;p16"/>
          <p:cNvSpPr txBox="1"/>
          <p:nvPr/>
        </p:nvSpPr>
        <p:spPr>
          <a:xfrm>
            <a:off x="18400" y="1500875"/>
            <a:ext cx="29070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Переваги відкритої освіти (</a:t>
            </a:r>
            <a:r>
              <a:rPr b="1" lang="ru-RU" sz="2600">
                <a:solidFill>
                  <a:schemeClr val="lt1"/>
                </a:solidFill>
                <a:latin typeface="Open Sans"/>
                <a:ea typeface="Open Sans"/>
                <a:cs typeface="Open Sans"/>
                <a:sym typeface="Open Sans"/>
              </a:rPr>
              <a:t>BO</a:t>
            </a:r>
            <a:r>
              <a:rPr b="1" i="0" lang="ru-RU" sz="2600" u="none" cap="none" strike="noStrike">
                <a:solidFill>
                  <a:schemeClr val="lt1"/>
                </a:solidFill>
                <a:latin typeface="Open Sans"/>
                <a:ea typeface="Open Sans"/>
                <a:cs typeface="Open Sans"/>
                <a:sym typeface="Open Sans"/>
              </a:rPr>
              <a:t>)</a:t>
            </a:r>
            <a:r>
              <a:rPr b="1" lang="ru-RU" sz="2600">
                <a:solidFill>
                  <a:schemeClr val="lt1"/>
                </a:solidFill>
                <a:latin typeface="Open Sans"/>
                <a:ea typeface="Open Sans"/>
                <a:cs typeface="Open Sans"/>
                <a:sym typeface="Open Sans"/>
              </a:rPr>
              <a:t> </a:t>
            </a:r>
            <a:r>
              <a:rPr b="1" i="0" lang="ru-RU" sz="2600" u="none" cap="none" strike="noStrike">
                <a:solidFill>
                  <a:schemeClr val="lt1"/>
                </a:solidFill>
                <a:latin typeface="Open Sans"/>
                <a:ea typeface="Open Sans"/>
                <a:cs typeface="Open Sans"/>
                <a:sym typeface="Open Sans"/>
              </a:rPr>
              <a:t>для </a:t>
            </a:r>
            <a:r>
              <a:rPr b="1" i="0" lang="ru-RU" sz="2600" u="none" cap="none" strike="noStrike">
                <a:solidFill>
                  <a:srgbClr val="FFDE59"/>
                </a:solidFill>
                <a:latin typeface="Open Sans"/>
                <a:ea typeface="Open Sans"/>
                <a:cs typeface="Open Sans"/>
                <a:sym typeface="Open Sans"/>
              </a:rPr>
              <a:t>студентів</a:t>
            </a:r>
            <a:endParaRPr b="1" i="0" sz="26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41" name="Shape 241"/>
        <p:cNvGrpSpPr/>
        <p:nvPr/>
      </p:nvGrpSpPr>
      <p:grpSpPr>
        <a:xfrm>
          <a:off x="0" y="0"/>
          <a:ext cx="0" cy="0"/>
          <a:chOff x="0" y="0"/>
          <a:chExt cx="0" cy="0"/>
        </a:xfrm>
      </p:grpSpPr>
      <p:sp>
        <p:nvSpPr>
          <p:cNvPr id="242" name="Google Shape;242;p1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3" name="Google Shape;243;p1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 name="Google Shape;244;p17"/>
          <p:cNvSpPr txBox="1"/>
          <p:nvPr/>
        </p:nvSpPr>
        <p:spPr>
          <a:xfrm>
            <a:off x="3214225" y="1177550"/>
            <a:ext cx="5405400" cy="3256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ru-RU" sz="3000" u="none" cap="none" strike="noStrike">
                <a:solidFill>
                  <a:srgbClr val="004993"/>
                </a:solidFill>
                <a:latin typeface="Open Sans"/>
                <a:ea typeface="Open Sans"/>
                <a:cs typeface="Open Sans"/>
                <a:sym typeface="Open Sans"/>
              </a:rPr>
              <a:t>Заощадження витрат: </a:t>
            </a:r>
            <a:br>
              <a:rPr b="1" i="0" lang="ru-RU" sz="3600" u="none" cap="none" strike="noStrike">
                <a:solidFill>
                  <a:srgbClr val="004993"/>
                </a:solidFill>
                <a:latin typeface="Open Sans"/>
                <a:ea typeface="Open Sans"/>
                <a:cs typeface="Open Sans"/>
                <a:sym typeface="Open Sans"/>
              </a:rPr>
            </a:br>
            <a:r>
              <a:rPr b="0" i="0" lang="ru-RU" sz="2400" u="none" cap="none" strike="noStrike">
                <a:solidFill>
                  <a:srgbClr val="004993"/>
                </a:solidFill>
                <a:latin typeface="Open Sans"/>
                <a:ea typeface="Open Sans"/>
                <a:cs typeface="Open Sans"/>
                <a:sym typeface="Open Sans"/>
              </a:rPr>
              <a:t>висока ціна може змусити студентів використовувати більш старіші версії певних видань / публікацій; з </a:t>
            </a:r>
            <a:r>
              <a:rPr lang="ru-RU" sz="2400">
                <a:solidFill>
                  <a:srgbClr val="004993"/>
                </a:solidFill>
                <a:latin typeface="Open Sans"/>
                <a:ea typeface="Open Sans"/>
                <a:cs typeface="Open Sans"/>
                <a:sym typeface="Open Sans"/>
              </a:rPr>
              <a:t>BOP</a:t>
            </a:r>
            <a:r>
              <a:rPr b="0" i="0" lang="ru-RU" sz="2400" u="none" cap="none" strike="noStrike">
                <a:solidFill>
                  <a:srgbClr val="004993"/>
                </a:solidFill>
                <a:latin typeface="Open Sans"/>
                <a:ea typeface="Open Sans"/>
                <a:cs typeface="Open Sans"/>
                <a:sym typeface="Open Sans"/>
              </a:rPr>
              <a:t> – це не проблема.</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700"/>
              <a:buFont typeface="Arial"/>
              <a:buNone/>
            </a:pPr>
            <a:r>
              <a:t/>
            </a:r>
            <a:endParaRPr b="0" i="0" sz="1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cxnSp>
        <p:nvCxnSpPr>
          <p:cNvPr id="245" name="Google Shape;245;p1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46" name="Google Shape;246;p1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47" name="Google Shape;247;p1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 name="Google Shape;248;p17"/>
          <p:cNvSpPr txBox="1"/>
          <p:nvPr/>
        </p:nvSpPr>
        <p:spPr>
          <a:xfrm>
            <a:off x="170800" y="1653275"/>
            <a:ext cx="29070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Переваги відкритої освіти (</a:t>
            </a:r>
            <a:r>
              <a:rPr b="1" lang="ru-RU" sz="2600">
                <a:solidFill>
                  <a:schemeClr val="lt1"/>
                </a:solidFill>
                <a:latin typeface="Open Sans"/>
                <a:ea typeface="Open Sans"/>
                <a:cs typeface="Open Sans"/>
                <a:sym typeface="Open Sans"/>
              </a:rPr>
              <a:t>BO</a:t>
            </a:r>
            <a:r>
              <a:rPr b="1" i="0" lang="ru-RU" sz="2600" u="none" cap="none" strike="noStrike">
                <a:solidFill>
                  <a:schemeClr val="lt1"/>
                </a:solidFill>
                <a:latin typeface="Open Sans"/>
                <a:ea typeface="Open Sans"/>
                <a:cs typeface="Open Sans"/>
                <a:sym typeface="Open Sans"/>
              </a:rPr>
              <a:t>)</a:t>
            </a:r>
            <a:r>
              <a:rPr b="1" lang="ru-RU" sz="2600">
                <a:solidFill>
                  <a:schemeClr val="lt1"/>
                </a:solidFill>
                <a:latin typeface="Open Sans"/>
                <a:ea typeface="Open Sans"/>
                <a:cs typeface="Open Sans"/>
                <a:sym typeface="Open Sans"/>
              </a:rPr>
              <a:t> </a:t>
            </a:r>
            <a:r>
              <a:rPr b="1" i="0" lang="ru-RU" sz="2600" u="none" cap="none" strike="noStrike">
                <a:solidFill>
                  <a:schemeClr val="lt1"/>
                </a:solidFill>
                <a:latin typeface="Open Sans"/>
                <a:ea typeface="Open Sans"/>
                <a:cs typeface="Open Sans"/>
                <a:sym typeface="Open Sans"/>
              </a:rPr>
              <a:t>для </a:t>
            </a:r>
            <a:r>
              <a:rPr b="1" i="0" lang="ru-RU" sz="2600" u="none" cap="none" strike="noStrike">
                <a:solidFill>
                  <a:srgbClr val="FFDE59"/>
                </a:solidFill>
                <a:latin typeface="Open Sans"/>
                <a:ea typeface="Open Sans"/>
                <a:cs typeface="Open Sans"/>
                <a:sym typeface="Open Sans"/>
              </a:rPr>
              <a:t>студентів</a:t>
            </a:r>
            <a:endParaRPr b="1" i="0" sz="26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52" name="Shape 252"/>
        <p:cNvGrpSpPr/>
        <p:nvPr/>
      </p:nvGrpSpPr>
      <p:grpSpPr>
        <a:xfrm>
          <a:off x="0" y="0"/>
          <a:ext cx="0" cy="0"/>
          <a:chOff x="0" y="0"/>
          <a:chExt cx="0" cy="0"/>
        </a:xfrm>
      </p:grpSpPr>
      <p:sp>
        <p:nvSpPr>
          <p:cNvPr id="253" name="Google Shape;253;p18"/>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4" name="Google Shape;254;p1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 name="Google Shape;255;p18"/>
          <p:cNvSpPr txBox="1"/>
          <p:nvPr/>
        </p:nvSpPr>
        <p:spPr>
          <a:xfrm>
            <a:off x="3208575" y="95450"/>
            <a:ext cx="5171700" cy="41175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400"/>
              <a:buFont typeface="Arial"/>
              <a:buNone/>
            </a:pPr>
            <a:r>
              <a:rPr b="1" i="0" lang="ru-RU" sz="1400" u="none" cap="none" strike="noStrike">
                <a:solidFill>
                  <a:srgbClr val="004993"/>
                </a:solidFill>
                <a:latin typeface="Open Sans"/>
                <a:ea typeface="Open Sans"/>
                <a:cs typeface="Open Sans"/>
                <a:sym typeface="Open Sans"/>
              </a:rPr>
              <a:t>Розширення можливостей навчання:</a:t>
            </a:r>
            <a:r>
              <a:rPr lang="ru-RU">
                <a:solidFill>
                  <a:srgbClr val="004993"/>
                </a:solidFill>
                <a:latin typeface="Open Sans"/>
                <a:ea typeface="Open Sans"/>
                <a:cs typeface="Open Sans"/>
                <a:sym typeface="Open Sans"/>
              </a:rPr>
              <a:t> студенти, які використовують ВОР, навчаються так само або навіть краще, ніж ті, хто використовує традиційні матеріали</a:t>
            </a:r>
            <a:r>
              <a:rPr b="0" i="0" lang="ru-RU" sz="1400" u="none" cap="none" strike="noStrike">
                <a:solidFill>
                  <a:srgbClr val="004993"/>
                </a:solidFill>
                <a:latin typeface="Open Sans"/>
                <a:ea typeface="Open Sans"/>
                <a:cs typeface="Open Sans"/>
                <a:sym typeface="Open Sans"/>
              </a:rPr>
              <a:t>.</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ru-RU" sz="1400" u="none" cap="none" strike="noStrike">
                <a:solidFill>
                  <a:srgbClr val="004993"/>
                </a:solidFill>
                <a:latin typeface="Open Sans"/>
                <a:ea typeface="Open Sans"/>
                <a:cs typeface="Open Sans"/>
                <a:sym typeface="Open Sans"/>
              </a:rPr>
              <a:t>Забезпечення готовності: </a:t>
            </a:r>
            <a:r>
              <a:rPr lang="ru-RU">
                <a:solidFill>
                  <a:srgbClr val="004993"/>
                </a:solidFill>
                <a:latin typeface="Open Sans"/>
                <a:ea typeface="Open Sans"/>
                <a:cs typeface="Open Sans"/>
                <a:sym typeface="Open Sans"/>
              </a:rPr>
              <a:t>BOP</a:t>
            </a:r>
            <a:r>
              <a:rPr b="0" i="0" lang="ru-RU" sz="1400" u="none" cap="none" strike="noStrike">
                <a:solidFill>
                  <a:srgbClr val="004993"/>
                </a:solidFill>
                <a:latin typeface="Open Sans"/>
                <a:ea typeface="Open Sans"/>
                <a:cs typeface="Open Sans"/>
                <a:sym typeface="Open Sans"/>
              </a:rPr>
              <a:t> можуть бути доступні з самого початку курсів, а це означає, що студенти можуть одразу почати з ними працювати.</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ru-RU" sz="1400" u="none" cap="none" strike="noStrike">
                <a:solidFill>
                  <a:srgbClr val="004993"/>
                </a:solidFill>
                <a:latin typeface="Open Sans"/>
                <a:ea typeface="Open Sans"/>
                <a:cs typeface="Open Sans"/>
                <a:sym typeface="Open Sans"/>
              </a:rPr>
              <a:t>Покращення якості:</a:t>
            </a:r>
            <a:r>
              <a:rPr b="0" i="0" lang="ru-RU" sz="1400" u="none" cap="none" strike="noStrike">
                <a:solidFill>
                  <a:srgbClr val="004993"/>
                </a:solidFill>
                <a:latin typeface="Open Sans"/>
                <a:ea typeface="Open Sans"/>
                <a:cs typeface="Open Sans"/>
                <a:sym typeface="Open Sans"/>
              </a:rPr>
              <a:t> </a:t>
            </a:r>
            <a:r>
              <a:rPr lang="ru-RU">
                <a:solidFill>
                  <a:srgbClr val="004993"/>
                </a:solidFill>
                <a:latin typeface="Open Sans"/>
                <a:ea typeface="Open Sans"/>
                <a:cs typeface="Open Sans"/>
                <a:sym typeface="Open Sans"/>
              </a:rPr>
              <a:t>ВОР забезпечують покращення якості та постійні оновлення разом із швидким розповсюдженням, що гарантує актуальність інформації в них</a:t>
            </a:r>
            <a:r>
              <a:rPr lang="ru-RU" sz="1000">
                <a:solidFill>
                  <a:schemeClr val="dk1"/>
                </a:solidFill>
              </a:rPr>
              <a:t>. </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ru-RU" sz="1400" u="none" cap="none" strike="noStrike">
                <a:solidFill>
                  <a:srgbClr val="004993"/>
                </a:solidFill>
                <a:latin typeface="Open Sans"/>
                <a:ea typeface="Open Sans"/>
                <a:cs typeface="Open Sans"/>
                <a:sym typeface="Open Sans"/>
              </a:rPr>
              <a:t>Винагородження відкритих практик:</a:t>
            </a:r>
            <a:r>
              <a:rPr b="0" i="0" lang="ru-RU" sz="1400" u="none" cap="none" strike="noStrike">
                <a:solidFill>
                  <a:srgbClr val="004993"/>
                </a:solidFill>
                <a:latin typeface="Open Sans"/>
                <a:ea typeface="Open Sans"/>
                <a:cs typeface="Open Sans"/>
                <a:sym typeface="Open Sans"/>
              </a:rPr>
              <a:t> студенти можуть бути визнані частиною авторської команди та оцінені за їхню роботу та навички.</a:t>
            </a:r>
            <a:endParaRPr b="0" i="0" sz="1400" u="none" cap="none" strike="noStrike">
              <a:solidFill>
                <a:srgbClr val="000000"/>
              </a:solidFill>
              <a:latin typeface="Arial"/>
              <a:ea typeface="Arial"/>
              <a:cs typeface="Arial"/>
              <a:sym typeface="Arial"/>
            </a:endParaRPr>
          </a:p>
        </p:txBody>
      </p:sp>
      <p:cxnSp>
        <p:nvCxnSpPr>
          <p:cNvPr id="256" name="Google Shape;256;p1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57" name="Google Shape;257;p1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58" name="Google Shape;258;p18"/>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9" name="Google Shape;259;p18"/>
          <p:cNvSpPr txBox="1"/>
          <p:nvPr/>
        </p:nvSpPr>
        <p:spPr>
          <a:xfrm>
            <a:off x="18400" y="1500875"/>
            <a:ext cx="29070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Переваги відкритої освіти (</a:t>
            </a:r>
            <a:r>
              <a:rPr b="1" lang="ru-RU" sz="2600">
                <a:solidFill>
                  <a:schemeClr val="lt1"/>
                </a:solidFill>
                <a:latin typeface="Open Sans"/>
                <a:ea typeface="Open Sans"/>
                <a:cs typeface="Open Sans"/>
                <a:sym typeface="Open Sans"/>
              </a:rPr>
              <a:t>BO</a:t>
            </a:r>
            <a:r>
              <a:rPr b="1" i="0" lang="ru-RU" sz="2600" u="none" cap="none" strike="noStrike">
                <a:solidFill>
                  <a:schemeClr val="lt1"/>
                </a:solidFill>
                <a:latin typeface="Open Sans"/>
                <a:ea typeface="Open Sans"/>
                <a:cs typeface="Open Sans"/>
                <a:sym typeface="Open Sans"/>
              </a:rPr>
              <a:t>)</a:t>
            </a:r>
            <a:r>
              <a:rPr b="1" lang="ru-RU" sz="2600">
                <a:solidFill>
                  <a:schemeClr val="lt1"/>
                </a:solidFill>
                <a:latin typeface="Open Sans"/>
                <a:ea typeface="Open Sans"/>
                <a:cs typeface="Open Sans"/>
                <a:sym typeface="Open Sans"/>
              </a:rPr>
              <a:t> </a:t>
            </a:r>
            <a:r>
              <a:rPr b="1" i="0" lang="ru-RU" sz="2600" u="none" cap="none" strike="noStrike">
                <a:solidFill>
                  <a:schemeClr val="lt1"/>
                </a:solidFill>
                <a:latin typeface="Open Sans"/>
                <a:ea typeface="Open Sans"/>
                <a:cs typeface="Open Sans"/>
                <a:sym typeface="Open Sans"/>
              </a:rPr>
              <a:t>для </a:t>
            </a:r>
            <a:r>
              <a:rPr b="1" i="0" lang="ru-RU" sz="2600" u="none" cap="none" strike="noStrike">
                <a:solidFill>
                  <a:srgbClr val="FFDE59"/>
                </a:solidFill>
                <a:latin typeface="Open Sans"/>
                <a:ea typeface="Open Sans"/>
                <a:cs typeface="Open Sans"/>
                <a:sym typeface="Open Sans"/>
              </a:rPr>
              <a:t>студентів</a:t>
            </a:r>
            <a:endParaRPr b="1" i="0" sz="26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66" name="Shape 66"/>
        <p:cNvGrpSpPr/>
        <p:nvPr/>
      </p:nvGrpSpPr>
      <p:grpSpPr>
        <a:xfrm>
          <a:off x="0" y="0"/>
          <a:ext cx="0" cy="0"/>
          <a:chOff x="0" y="0"/>
          <a:chExt cx="0" cy="0"/>
        </a:xfrm>
      </p:grpSpPr>
      <p:sp>
        <p:nvSpPr>
          <p:cNvPr id="67" name="Google Shape;67;p2"/>
          <p:cNvSpPr txBox="1"/>
          <p:nvPr/>
        </p:nvSpPr>
        <p:spPr>
          <a:xfrm>
            <a:off x="499525" y="263125"/>
            <a:ext cx="7926000" cy="4743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lang="ru-RU" sz="1100">
                <a:solidFill>
                  <a:srgbClr val="004993"/>
                </a:solidFill>
                <a:latin typeface="Open Sans"/>
                <a:ea typeface="Open Sans"/>
                <a:cs typeface="Open Sans"/>
                <a:sym typeface="Open Sans"/>
              </a:rPr>
              <a:t>Ласкаво просимо до інструментарію переваг Відкритої освіти!</a:t>
            </a:r>
            <a:r>
              <a:rPr lang="ru-RU" sz="1000">
                <a:solidFill>
                  <a:schemeClr val="dk1"/>
                </a:solidFill>
              </a:rPr>
              <a:t> </a:t>
            </a:r>
            <a:r>
              <a:rPr lang="ru-RU" sz="1100">
                <a:solidFill>
                  <a:srgbClr val="004993"/>
                </a:solidFill>
                <a:latin typeface="Open Sans"/>
                <a:ea typeface="Open Sans"/>
                <a:cs typeface="Open Sans"/>
                <a:sym typeface="Open Sans"/>
              </a:rPr>
              <a:t>Це набір інструментів (слайдів, листівок та карток), підготовлених </a:t>
            </a:r>
            <a:r>
              <a:rPr lang="ru-RU" sz="1100">
                <a:solidFill>
                  <a:srgbClr val="004993"/>
                </a:solidFill>
                <a:latin typeface="Open Sans"/>
                <a:ea typeface="Open Sans"/>
                <a:cs typeface="Open Sans"/>
                <a:sym typeface="Open Sans"/>
              </a:rPr>
              <a:t>Європейською мережею бібліотекарів</a:t>
            </a:r>
            <a:r>
              <a:rPr lang="ru-RU" sz="1100">
                <a:solidFill>
                  <a:srgbClr val="004993"/>
                </a:solidFill>
                <a:uFill>
                  <a:noFill/>
                </a:uFill>
                <a:latin typeface="Open Sans"/>
                <a:ea typeface="Open Sans"/>
                <a:cs typeface="Open Sans"/>
                <a:sym typeface="Open Sans"/>
                <a:hlinkClick r:id="rId3">
                  <a:extLst>
                    <a:ext uri="{A12FA001-AC4F-418D-AE19-62706E023703}">
                      <ahyp:hlinkClr val="tx"/>
                    </a:ext>
                  </a:extLst>
                </a:hlinkClick>
              </a:rPr>
              <a:t> відкритої освіти (</a:t>
            </a:r>
            <a:r>
              <a:rPr lang="ru-RU" sz="1100" u="sng">
                <a:solidFill>
                  <a:schemeClr val="accent5"/>
                </a:solidFill>
                <a:latin typeface="Open Sans"/>
                <a:ea typeface="Open Sans"/>
                <a:cs typeface="Open Sans"/>
                <a:sym typeface="Open Sans"/>
                <a:hlinkClick r:id="rId4">
                  <a:extLst>
                    <a:ext uri="{A12FA001-AC4F-418D-AE19-62706E023703}">
                      <ahyp:hlinkClr val="tx"/>
                    </a:ext>
                  </a:extLst>
                </a:hlinkClick>
              </a:rPr>
              <a:t>ENOEL</a:t>
            </a:r>
            <a:r>
              <a:rPr lang="ru-RU" sz="1100">
                <a:solidFill>
                  <a:srgbClr val="004993"/>
                </a:solidFill>
                <a:uFill>
                  <a:noFill/>
                </a:uFill>
                <a:latin typeface="Open Sans"/>
                <a:ea typeface="Open Sans"/>
                <a:cs typeface="Open Sans"/>
                <a:sym typeface="Open Sans"/>
                <a:hlinkClick r:id="rId5">
                  <a:extLst>
                    <a:ext uri="{A12FA001-AC4F-418D-AE19-62706E023703}">
                      <ahyp:hlinkClr val="tx"/>
                    </a:ext>
                  </a:extLst>
                </a:hlinkClick>
              </a:rPr>
              <a:t>). Набір інструментів спрямований на пі</a:t>
            </a:r>
            <a:r>
              <a:rPr lang="ru-RU" sz="1100">
                <a:solidFill>
                  <a:srgbClr val="004993"/>
                </a:solidFill>
                <a:latin typeface="Open Sans"/>
                <a:ea typeface="Open Sans"/>
                <a:cs typeface="Open Sans"/>
                <a:sym typeface="Open Sans"/>
              </a:rPr>
              <a:t>двищення обізнаності про важливість відкритої освіти та вказує на переваги для студентів, викладачів, інституцій, суспільства та бібліотекарів.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900"/>
              <a:buFont typeface="Arial"/>
              <a:buNone/>
            </a:pPr>
            <a:r>
              <a:rPr b="0" i="0" lang="ru-RU" sz="900" u="none" cap="none" strike="noStrike">
                <a:solidFill>
                  <a:srgbClr val="004993"/>
                </a:solidFill>
                <a:latin typeface="Open Sans"/>
                <a:ea typeface="Open Sans"/>
                <a:cs typeface="Open Sans"/>
                <a:sym typeface="Open Sans"/>
              </a:rPr>
              <a:t>Дана презентація містить </a:t>
            </a:r>
            <a:r>
              <a:rPr b="1" i="0" lang="ru-RU" sz="900" u="none" cap="none" strike="noStrike">
                <a:solidFill>
                  <a:srgbClr val="004993"/>
                </a:solidFill>
                <a:latin typeface="Open Sans"/>
                <a:ea typeface="Open Sans"/>
                <a:cs typeface="Open Sans"/>
                <a:sym typeface="Open Sans"/>
              </a:rPr>
              <a:t>шаблони слайдів.</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900"/>
              <a:buFont typeface="Arial"/>
              <a:buNone/>
            </a:pPr>
            <a:r>
              <a:rPr b="1" i="0" lang="ru-RU" sz="900" u="none" cap="none" strike="noStrike">
                <a:solidFill>
                  <a:srgbClr val="004993"/>
                </a:solidFill>
                <a:latin typeface="Open Sans"/>
                <a:ea typeface="Open Sans"/>
                <a:cs typeface="Open Sans"/>
                <a:sym typeface="Open Sans"/>
              </a:rPr>
              <a:t>Ви можете використовувати шаблони безпосередньо такими, якими вони є, або адаптувати їх для власних потреб.</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900"/>
              <a:buFont typeface="Arial"/>
              <a:buNone/>
            </a:pPr>
            <a:r>
              <a:rPr b="1" i="0" lang="ru-RU" sz="900" u="none" cap="none" strike="noStrike">
                <a:solidFill>
                  <a:srgbClr val="004993"/>
                </a:solidFill>
                <a:latin typeface="Open Sans"/>
                <a:ea typeface="Open Sans"/>
                <a:cs typeface="Open Sans"/>
                <a:sym typeface="Open Sans"/>
              </a:rPr>
              <a:t>Використовуючи шаблон без адаптації, </a:t>
            </a:r>
            <a:r>
              <a:rPr b="0" i="0" lang="ru-RU" sz="900" u="none" cap="none" strike="noStrike">
                <a:solidFill>
                  <a:srgbClr val="004993"/>
                </a:solidFill>
                <a:latin typeface="Open Sans"/>
                <a:ea typeface="Open Sans"/>
                <a:cs typeface="Open Sans"/>
                <a:sym typeface="Open Sans"/>
              </a:rPr>
              <a:t>просто завантажте всю панель слайдів або окремий слайд, який ви хочете використовувати.</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900"/>
              <a:buFont typeface="Arial"/>
              <a:buNone/>
            </a:pPr>
            <a:r>
              <a:rPr b="1" i="0" lang="ru-RU" sz="900" u="none" cap="none" strike="noStrike">
                <a:solidFill>
                  <a:srgbClr val="004993"/>
                </a:solidFill>
                <a:latin typeface="Open Sans"/>
                <a:ea typeface="Open Sans"/>
                <a:cs typeface="Open Sans"/>
                <a:sym typeface="Open Sans"/>
              </a:rPr>
              <a:t>Якщо ви хочете адаптувати шаблон до своїх потреб, вам потрібно:</a:t>
            </a:r>
            <a:endParaRPr b="1" i="0" sz="900" u="none" cap="none" strike="noStrike">
              <a:solidFill>
                <a:srgbClr val="004993"/>
              </a:solidFill>
              <a:latin typeface="Open Sans"/>
              <a:ea typeface="Open Sans"/>
              <a:cs typeface="Open Sans"/>
              <a:sym typeface="Open Sans"/>
            </a:endParaRPr>
          </a:p>
          <a:p>
            <a:pPr indent="-285750" lvl="0" marL="457200" marR="0" rtl="0" algn="l">
              <a:lnSpc>
                <a:spcPct val="115000"/>
              </a:lnSpc>
              <a:spcBef>
                <a:spcPts val="0"/>
              </a:spcBef>
              <a:spcAft>
                <a:spcPts val="0"/>
              </a:spcAft>
              <a:buClr>
                <a:srgbClr val="004993"/>
              </a:buClr>
              <a:buSzPts val="900"/>
              <a:buFont typeface="Open Sans"/>
              <a:buChar char="-"/>
            </a:pPr>
            <a:r>
              <a:rPr b="0" i="0" lang="ru-RU" sz="900" u="none" cap="none" strike="noStrike">
                <a:solidFill>
                  <a:srgbClr val="004993"/>
                </a:solidFill>
                <a:latin typeface="Open Sans"/>
                <a:ea typeface="Open Sans"/>
                <a:cs typeface="Open Sans"/>
                <a:sym typeface="Open Sans"/>
              </a:rPr>
              <a:t>Завантажити інструмент, який ви хочете використовувати</a:t>
            </a:r>
            <a:endParaRPr sz="900">
              <a:solidFill>
                <a:srgbClr val="004993"/>
              </a:solidFill>
              <a:latin typeface="Open Sans"/>
              <a:ea typeface="Open Sans"/>
              <a:cs typeface="Open Sans"/>
              <a:sym typeface="Open Sans"/>
            </a:endParaRPr>
          </a:p>
          <a:p>
            <a:pPr indent="-285750" lvl="0" marL="457200" marR="0" rtl="0" algn="l">
              <a:lnSpc>
                <a:spcPct val="115000"/>
              </a:lnSpc>
              <a:spcBef>
                <a:spcPts val="0"/>
              </a:spcBef>
              <a:spcAft>
                <a:spcPts val="0"/>
              </a:spcAft>
              <a:buClr>
                <a:srgbClr val="004993"/>
              </a:buClr>
              <a:buSzPts val="900"/>
              <a:buFont typeface="Open Sans"/>
              <a:buChar char="-"/>
            </a:pPr>
            <a:r>
              <a:rPr b="0" i="0" lang="ru-RU" sz="900" u="none" cap="none" strike="noStrike">
                <a:solidFill>
                  <a:srgbClr val="004993"/>
                </a:solidFill>
                <a:latin typeface="Open Sans"/>
                <a:ea typeface="Open Sans"/>
                <a:cs typeface="Open Sans"/>
                <a:sym typeface="Open Sans"/>
              </a:rPr>
              <a:t>Адаптувати його до своїх потреб (додайте логотип своєї організації, внесіть будь-які інші зміни, які вважаєте за потрібне)</a:t>
            </a:r>
            <a:endParaRPr/>
          </a:p>
          <a:p>
            <a:pPr indent="-285750" lvl="0" marL="457200" marR="0" rtl="0" algn="l">
              <a:lnSpc>
                <a:spcPct val="115000"/>
              </a:lnSpc>
              <a:spcBef>
                <a:spcPts val="0"/>
              </a:spcBef>
              <a:spcAft>
                <a:spcPts val="0"/>
              </a:spcAft>
              <a:buClr>
                <a:srgbClr val="004993"/>
              </a:buClr>
              <a:buSzPts val="900"/>
              <a:buFont typeface="Open Sans"/>
              <a:buChar char="-"/>
            </a:pPr>
            <a:r>
              <a:rPr b="0" i="0" lang="ru-RU" sz="900" u="none" cap="none" strike="noStrike">
                <a:solidFill>
                  <a:srgbClr val="004993"/>
                </a:solidFill>
                <a:latin typeface="Open Sans"/>
                <a:ea typeface="Open Sans"/>
                <a:cs typeface="Open Sans"/>
                <a:sym typeface="Open Sans"/>
              </a:rPr>
              <a:t>Переконайтеся, що адаптована версія має примітку: “Ця робота є похідною від [назва файлу (наприклад, Ukrainian_1. OE Benefits - ENOEL</a:t>
            </a:r>
            <a:r>
              <a:rPr b="0" i="0" lang="ru-RU" sz="800" u="none" cap="none" strike="noStrike">
                <a:solidFill>
                  <a:schemeClr val="dk1"/>
                </a:solidFill>
                <a:latin typeface="Open Sans"/>
                <a:ea typeface="Open Sans"/>
                <a:cs typeface="Open Sans"/>
                <a:sym typeface="Open Sans"/>
              </a:rPr>
              <a:t> </a:t>
            </a:r>
            <a:r>
              <a:rPr b="0" i="0" lang="ru-RU" sz="900" u="none" cap="none" strike="noStrike">
                <a:solidFill>
                  <a:srgbClr val="004993"/>
                </a:solidFill>
                <a:latin typeface="Open Sans"/>
                <a:ea typeface="Open Sans"/>
                <a:cs typeface="Open Sans"/>
                <a:sym typeface="Open Sans"/>
              </a:rPr>
              <a:t>slides)]</a:t>
            </a:r>
            <a:r>
              <a:rPr b="0" i="0" lang="ru-RU" sz="800" u="none" cap="none" strike="noStrike">
                <a:solidFill>
                  <a:srgbClr val="004993"/>
                </a:solidFill>
                <a:latin typeface="Open Sans"/>
                <a:ea typeface="Open Sans"/>
                <a:cs typeface="Open Sans"/>
                <a:sym typeface="Open Sans"/>
              </a:rPr>
              <a:t>,</a:t>
            </a:r>
            <a:r>
              <a:rPr b="0" i="0" lang="ru-RU" sz="900" u="none" cap="none" strike="noStrike">
                <a:solidFill>
                  <a:srgbClr val="004993"/>
                </a:solidFill>
                <a:latin typeface="Open Sans"/>
                <a:ea typeface="Open Sans"/>
                <a:cs typeface="Open Sans"/>
                <a:sym typeface="Open Sans"/>
              </a:rPr>
              <a:t> [посилання на вихідне джерело: </a:t>
            </a:r>
            <a:r>
              <a:rPr lang="ru-RU" sz="900" u="sng">
                <a:solidFill>
                  <a:schemeClr val="hlink"/>
                </a:solidFill>
                <a:latin typeface="Open Sans"/>
                <a:ea typeface="Open Sans"/>
                <a:cs typeface="Open Sans"/>
                <a:sym typeface="Open Sans"/>
                <a:hlinkClick r:id="rId6"/>
              </a:rPr>
              <a:t>https://doi.org/10.5281/zenodo.5568482</a:t>
            </a:r>
            <a:r>
              <a:rPr b="0" i="0" lang="ru-RU" sz="900" u="none" cap="none" strike="noStrike">
                <a:solidFill>
                  <a:srgbClr val="004993"/>
                </a:solidFill>
                <a:latin typeface="Open Sans"/>
                <a:ea typeface="Open Sans"/>
                <a:cs typeface="Open Sans"/>
                <a:sym typeface="Open Sans"/>
              </a:rPr>
              <a:t>], від </a:t>
            </a:r>
            <a:r>
              <a:rPr b="0" i="0" lang="ru-RU" sz="900" u="sng" cap="none" strike="noStrike">
                <a:solidFill>
                  <a:schemeClr val="accent5"/>
                </a:solidFill>
                <a:latin typeface="Open Sans"/>
                <a:ea typeface="Open Sans"/>
                <a:cs typeface="Open Sans"/>
                <a:sym typeface="Open Sans"/>
                <a:hlinkClick r:id="rId7">
                  <a:extLst>
                    <a:ext uri="{A12FA001-AC4F-418D-AE19-62706E023703}">
                      <ahyp:hlinkClr val="tx"/>
                    </a:ext>
                  </a:extLst>
                </a:hlinkClick>
              </a:rPr>
              <a:t>SPARC Europe</a:t>
            </a:r>
            <a:r>
              <a:rPr b="0" i="0" lang="ru-RU" sz="900" u="none" cap="none" strike="noStrike">
                <a:solidFill>
                  <a:srgbClr val="004993"/>
                </a:solidFill>
                <a:latin typeface="Open Sans"/>
                <a:ea typeface="Open Sans"/>
                <a:cs typeface="Open Sans"/>
                <a:sym typeface="Open Sans"/>
              </a:rPr>
              <a:t> (ENOEL), </a:t>
            </a:r>
            <a:r>
              <a:rPr b="0" i="0" lang="ru-RU" sz="900" u="sng" cap="none" strike="noStrike">
                <a:solidFill>
                  <a:schemeClr val="accent5"/>
                </a:solidFill>
                <a:latin typeface="Open Sans"/>
                <a:ea typeface="Open Sans"/>
                <a:cs typeface="Open Sans"/>
                <a:sym typeface="Open Sans"/>
                <a:hlinkClick r:id="rId8">
                  <a:extLst>
                    <a:ext uri="{A12FA001-AC4F-418D-AE19-62706E023703}">
                      <ahyp:hlinkClr val="tx"/>
                    </a:ext>
                  </a:extLst>
                </a:hlinkClick>
              </a:rPr>
              <a:t>CC BY</a:t>
            </a:r>
            <a:r>
              <a:rPr b="0" i="0" lang="ru-RU" sz="900" u="none" cap="none" strike="noStrike">
                <a:solidFill>
                  <a:srgbClr val="004993"/>
                </a:solidFill>
                <a:latin typeface="Open Sans"/>
                <a:ea typeface="Open Sans"/>
                <a:cs typeface="Open Sans"/>
                <a:sym typeface="Open Sans"/>
              </a:rPr>
              <a:t>”.</a:t>
            </a:r>
            <a:endParaRPr b="0" i="0" sz="1000" u="none" cap="none" strike="noStrike">
              <a:solidFill>
                <a:srgbClr val="004993"/>
              </a:solidFill>
              <a:latin typeface="Open Sans"/>
              <a:ea typeface="Open Sans"/>
              <a:cs typeface="Open Sans"/>
              <a:sym typeface="Open Sans"/>
            </a:endParaRPr>
          </a:p>
          <a:p>
            <a:pPr indent="0" lvl="0" marL="457200" marR="0" rtl="0" algn="l">
              <a:lnSpc>
                <a:spcPct val="115000"/>
              </a:lnSpc>
              <a:spcBef>
                <a:spcPts val="0"/>
              </a:spcBef>
              <a:spcAft>
                <a:spcPts val="0"/>
              </a:spcAft>
              <a:buClr>
                <a:srgbClr val="000000"/>
              </a:buClr>
              <a:buSzPts val="900"/>
              <a:buFont typeface="Arial"/>
              <a:buNone/>
            </a:pPr>
            <a:r>
              <a:t/>
            </a:r>
            <a:endParaRPr b="0" i="0" sz="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rPr b="0" i="0" lang="ru-RU" sz="900" u="none" cap="none" strike="noStrike">
                <a:solidFill>
                  <a:srgbClr val="004993"/>
                </a:solidFill>
                <a:latin typeface="Open Sans"/>
                <a:ea typeface="Open Sans"/>
                <a:cs typeface="Open Sans"/>
                <a:sym typeface="Open Sans"/>
              </a:rPr>
              <a:t>Нижче ви знайдете короткий опис того, як організована презентація, та запропоновані варіанти використання для окремих слайдів. </a:t>
            </a:r>
            <a:endParaRPr b="0" i="0" sz="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rPr b="0" i="0" lang="ru-RU" sz="900" u="none" cap="none" strike="noStrike">
                <a:solidFill>
                  <a:srgbClr val="004993"/>
                </a:solidFill>
                <a:latin typeface="Open Sans"/>
                <a:ea typeface="Open Sans"/>
                <a:cs typeface="Open Sans"/>
                <a:sym typeface="Open Sans"/>
              </a:rPr>
              <a:t>Це лише пропозиції; ми радимо вам вибирати та створювати інструменти відповідно до ваших потреб.</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00"/>
              <a:buFont typeface="Arial"/>
              <a:buNone/>
            </a:pPr>
            <a:r>
              <a:t/>
            </a:r>
            <a:endParaRPr b="0" i="0" sz="9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900"/>
              <a:buFont typeface="Arial"/>
              <a:buNone/>
            </a:pPr>
            <a:r>
              <a:rPr b="1" i="0" lang="ru-RU" sz="900" u="none" cap="none" strike="noStrike">
                <a:solidFill>
                  <a:srgbClr val="004993"/>
                </a:solidFill>
                <a:latin typeface="Open Sans"/>
                <a:ea typeface="Open Sans"/>
                <a:cs typeface="Open Sans"/>
                <a:sym typeface="Open Sans"/>
              </a:rPr>
              <a:t>Слайд 3 </a:t>
            </a:r>
            <a:r>
              <a:rPr b="0" i="0" lang="ru-RU" sz="900" u="none" cap="none" strike="noStrike">
                <a:solidFill>
                  <a:srgbClr val="004993"/>
                </a:solidFill>
                <a:latin typeface="Open Sans"/>
                <a:ea typeface="Open Sans"/>
                <a:cs typeface="Open Sans"/>
                <a:sym typeface="Open Sans"/>
              </a:rPr>
              <a:t>– наведено приклад того, як можна адаптувати шаблон, включаючи розміщення логотипу вашої організації та заяву про атрибуцію. </a:t>
            </a:r>
            <a:endParaRPr b="0" i="0" sz="9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rPr b="1" i="0" lang="ru-RU" sz="900" u="none" cap="none" strike="noStrike">
                <a:solidFill>
                  <a:srgbClr val="004993"/>
                </a:solidFill>
                <a:latin typeface="Open Sans"/>
                <a:ea typeface="Open Sans"/>
                <a:cs typeface="Open Sans"/>
                <a:sym typeface="Open Sans"/>
              </a:rPr>
              <a:t>Слайди 4-12  </a:t>
            </a:r>
            <a:r>
              <a:rPr b="0" i="0" lang="ru-RU" sz="900" u="none" cap="none" strike="noStrike">
                <a:solidFill>
                  <a:srgbClr val="004993"/>
                </a:solidFill>
                <a:latin typeface="Open Sans"/>
                <a:ea typeface="Open Sans"/>
                <a:cs typeface="Open Sans"/>
                <a:sym typeface="Open Sans"/>
              </a:rPr>
              <a:t>–  можна розглядати як “тизери”; вони ставлять базові питання та дають уявлення про основи відкритих освітніх ресурсів (</a:t>
            </a:r>
            <a:r>
              <a:rPr lang="ru-RU" sz="900">
                <a:solidFill>
                  <a:srgbClr val="004993"/>
                </a:solidFill>
                <a:latin typeface="Open Sans"/>
                <a:ea typeface="Open Sans"/>
                <a:cs typeface="Open Sans"/>
                <a:sym typeface="Open Sans"/>
              </a:rPr>
              <a:t>BOP</a:t>
            </a:r>
            <a:r>
              <a:rPr b="0" i="0" lang="ru-RU" sz="900" u="none" cap="none" strike="noStrike">
                <a:solidFill>
                  <a:srgbClr val="004993"/>
                </a:solidFill>
                <a:latin typeface="Open Sans"/>
                <a:ea typeface="Open Sans"/>
                <a:cs typeface="Open Sans"/>
                <a:sym typeface="Open Sans"/>
              </a:rPr>
              <a:t>). Ви можете використовувати їх як вступ до своєї презентації, щоб викликати цікавість.</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00"/>
              <a:buFont typeface="Arial"/>
              <a:buNone/>
            </a:pPr>
            <a:r>
              <a:t/>
            </a:r>
            <a:endParaRPr b="0" i="0" sz="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rPr b="1" i="0" lang="ru-RU" sz="900" u="none" cap="none" strike="noStrike">
                <a:solidFill>
                  <a:srgbClr val="004993"/>
                </a:solidFill>
                <a:latin typeface="Open Sans"/>
                <a:ea typeface="Open Sans"/>
                <a:cs typeface="Open Sans"/>
                <a:sym typeface="Open Sans"/>
              </a:rPr>
              <a:t>Слайди 13-</a:t>
            </a:r>
            <a:r>
              <a:rPr b="1" lang="ru-RU" sz="900">
                <a:solidFill>
                  <a:srgbClr val="004993"/>
                </a:solidFill>
                <a:latin typeface="Open Sans"/>
                <a:ea typeface="Open Sans"/>
                <a:cs typeface="Open Sans"/>
                <a:sym typeface="Open Sans"/>
              </a:rPr>
              <a:t>51</a:t>
            </a:r>
            <a:r>
              <a:rPr b="1" i="0" lang="ru-RU" sz="900" u="none" cap="none" strike="noStrike">
                <a:solidFill>
                  <a:srgbClr val="004993"/>
                </a:solidFill>
                <a:latin typeface="Open Sans"/>
                <a:ea typeface="Open Sans"/>
                <a:cs typeface="Open Sans"/>
                <a:sym typeface="Open Sans"/>
              </a:rPr>
              <a:t> </a:t>
            </a:r>
            <a:r>
              <a:rPr b="0" i="0" lang="ru-RU" sz="900" u="none" cap="none" strike="noStrike">
                <a:solidFill>
                  <a:srgbClr val="004993"/>
                </a:solidFill>
                <a:latin typeface="Open Sans"/>
                <a:ea typeface="Open Sans"/>
                <a:cs typeface="Open Sans"/>
                <a:sym typeface="Open Sans"/>
              </a:rPr>
              <a:t>– показують переваги </a:t>
            </a:r>
            <a:r>
              <a:rPr lang="ru-RU" sz="900">
                <a:solidFill>
                  <a:srgbClr val="004993"/>
                </a:solidFill>
                <a:latin typeface="Open Sans"/>
                <a:ea typeface="Open Sans"/>
                <a:cs typeface="Open Sans"/>
                <a:sym typeface="Open Sans"/>
              </a:rPr>
              <a:t>BO</a:t>
            </a:r>
            <a:r>
              <a:rPr b="0" i="0" lang="ru-RU" sz="900" u="none" cap="none" strike="noStrike">
                <a:solidFill>
                  <a:srgbClr val="004993"/>
                </a:solidFill>
                <a:latin typeface="Open Sans"/>
                <a:ea typeface="Open Sans"/>
                <a:cs typeface="Open Sans"/>
                <a:sym typeface="Open Sans"/>
              </a:rPr>
              <a:t> дл</a:t>
            </a:r>
            <a:r>
              <a:rPr lang="ru-RU" sz="900">
                <a:solidFill>
                  <a:srgbClr val="004993"/>
                </a:solidFill>
                <a:latin typeface="Open Sans"/>
                <a:ea typeface="Open Sans"/>
                <a:cs typeface="Open Sans"/>
                <a:sym typeface="Open Sans"/>
              </a:rPr>
              <a:t>я п'яти </a:t>
            </a:r>
            <a:r>
              <a:rPr b="0" i="0" lang="ru-RU" sz="900" u="none" cap="none" strike="noStrike">
                <a:solidFill>
                  <a:srgbClr val="004993"/>
                </a:solidFill>
                <a:latin typeface="Open Sans"/>
                <a:ea typeface="Open Sans"/>
                <a:cs typeface="Open Sans"/>
                <a:sym typeface="Open Sans"/>
              </a:rPr>
              <a:t>різних зацікавлених сторін: студентів (жовтий фон), викладачів (помаранчевий фон), </a:t>
            </a:r>
            <a:r>
              <a:rPr lang="ru-RU" sz="900">
                <a:solidFill>
                  <a:srgbClr val="004993"/>
                </a:solidFill>
                <a:latin typeface="Open Sans"/>
                <a:ea typeface="Open Sans"/>
                <a:cs typeface="Open Sans"/>
                <a:sym typeface="Open Sans"/>
              </a:rPr>
              <a:t>закладів (бірюзовий фон), для всіх (білий фон) та для бібліотекарів (блакитний фон). Ви можете використовувати їх, щоб звернутися до цих конкретних зацікавлених сторін.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00"/>
              <a:buFont typeface="Arial"/>
              <a:buNone/>
            </a:pPr>
            <a:r>
              <a:t/>
            </a:r>
            <a:endParaRPr b="0" i="0" sz="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rPr b="1" i="0" lang="ru-RU" sz="900" u="none" cap="none" strike="noStrike">
                <a:solidFill>
                  <a:srgbClr val="004993"/>
                </a:solidFill>
                <a:latin typeface="Open Sans"/>
                <a:ea typeface="Open Sans"/>
                <a:cs typeface="Open Sans"/>
                <a:sym typeface="Open Sans"/>
              </a:rPr>
              <a:t>Початкові слайди для кожної з груп </a:t>
            </a:r>
            <a:r>
              <a:rPr b="0" i="0" lang="ru-RU" sz="900" u="none" cap="none" strike="noStrike">
                <a:solidFill>
                  <a:srgbClr val="004993"/>
                </a:solidFill>
                <a:latin typeface="Open Sans"/>
                <a:ea typeface="Open Sans"/>
                <a:cs typeface="Open Sans"/>
                <a:sym typeface="Open Sans"/>
              </a:rPr>
              <a:t>(слайди 13, 21, 29, 36, 44) показують, які переваги ENOEL вважає найбільш важливими для кожної групи, а потім – окремі переваги, представлені на окремих слайдах. </a:t>
            </a:r>
            <a:r>
              <a:rPr b="1" i="0" lang="ru-RU" sz="900" u="none" cap="none" strike="noStrike">
                <a:solidFill>
                  <a:srgbClr val="004993"/>
                </a:solidFill>
                <a:latin typeface="Open Sans"/>
                <a:ea typeface="Open Sans"/>
                <a:cs typeface="Open Sans"/>
                <a:sym typeface="Open Sans"/>
              </a:rPr>
              <a:t>На заключних слайдах у кожній групі </a:t>
            </a:r>
            <a:r>
              <a:rPr b="0" i="0" lang="ru-RU" sz="900" u="none" cap="none" strike="noStrike">
                <a:solidFill>
                  <a:srgbClr val="004993"/>
                </a:solidFill>
                <a:latin typeface="Open Sans"/>
                <a:ea typeface="Open Sans"/>
                <a:cs typeface="Open Sans"/>
                <a:sym typeface="Open Sans"/>
              </a:rPr>
              <a:t>перелічено інші переваги (слайди 19-20 – для студентів, 27-28 – для викладачів, 35 – для закладів</a:t>
            </a:r>
            <a:r>
              <a:rPr lang="ru-RU" sz="900">
                <a:solidFill>
                  <a:srgbClr val="004993"/>
                </a:solidFill>
                <a:latin typeface="Open Sans"/>
                <a:ea typeface="Open Sans"/>
                <a:cs typeface="Open Sans"/>
                <a:sym typeface="Open Sans"/>
              </a:rPr>
              <a:t>,</a:t>
            </a:r>
            <a:r>
              <a:rPr b="0" i="0" lang="ru-RU" sz="900" u="none" cap="none" strike="noStrike">
                <a:solidFill>
                  <a:srgbClr val="004993"/>
                </a:solidFill>
                <a:latin typeface="Open Sans"/>
                <a:ea typeface="Open Sans"/>
                <a:cs typeface="Open Sans"/>
                <a:sym typeface="Open Sans"/>
              </a:rPr>
              <a:t> </a:t>
            </a:r>
            <a:r>
              <a:rPr lang="ru-RU" sz="900">
                <a:solidFill>
                  <a:srgbClr val="004993"/>
                </a:solidFill>
                <a:latin typeface="Open Sans"/>
                <a:ea typeface="Open Sans"/>
                <a:cs typeface="Open Sans"/>
                <a:sym typeface="Open Sans"/>
              </a:rPr>
              <a:t>43 – для всіх і 50-51 – для бібліотекарів).</a:t>
            </a:r>
            <a:endParaRPr sz="900">
              <a:solidFill>
                <a:srgbClr val="004993"/>
              </a:solidFill>
              <a:latin typeface="Open Sans"/>
              <a:ea typeface="Open Sans"/>
              <a:cs typeface="Open Sans"/>
              <a:sym typeface="Open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63" name="Shape 263"/>
        <p:cNvGrpSpPr/>
        <p:nvPr/>
      </p:nvGrpSpPr>
      <p:grpSpPr>
        <a:xfrm>
          <a:off x="0" y="0"/>
          <a:ext cx="0" cy="0"/>
          <a:chOff x="0" y="0"/>
          <a:chExt cx="0" cy="0"/>
        </a:xfrm>
      </p:grpSpPr>
      <p:sp>
        <p:nvSpPr>
          <p:cNvPr id="264" name="Google Shape;264;p1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5" name="Google Shape;265;p1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6" name="Google Shape;266;p19"/>
          <p:cNvSpPr txBox="1"/>
          <p:nvPr/>
        </p:nvSpPr>
        <p:spPr>
          <a:xfrm>
            <a:off x="3137150" y="82950"/>
            <a:ext cx="6006900" cy="43251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1" i="0" lang="ru-RU" sz="1600" u="none" cap="none" strike="noStrike">
                <a:solidFill>
                  <a:srgbClr val="004993"/>
                </a:solidFill>
                <a:latin typeface="Open Sans"/>
                <a:ea typeface="Open Sans"/>
                <a:cs typeface="Open Sans"/>
                <a:sym typeface="Open Sans"/>
              </a:rPr>
              <a:t>Безкоштовні дозволи (більше ніж просто): </a:t>
            </a:r>
            <a:br>
              <a:rPr b="0" i="0" lang="ru-RU" sz="1600" u="none" cap="none" strike="noStrike">
                <a:solidFill>
                  <a:srgbClr val="004993"/>
                </a:solidFill>
                <a:latin typeface="Open Sans"/>
                <a:ea typeface="Open Sans"/>
                <a:cs typeface="Open Sans"/>
                <a:sym typeface="Open Sans"/>
              </a:rPr>
            </a:br>
            <a:r>
              <a:rPr lang="ru-RU" sz="1600">
                <a:solidFill>
                  <a:srgbClr val="004993"/>
                </a:solidFill>
                <a:latin typeface="Open Sans"/>
                <a:ea typeface="Open Sans"/>
                <a:cs typeface="Open Sans"/>
                <a:sym typeface="Open Sans"/>
              </a:rPr>
              <a:t>BOP</a:t>
            </a:r>
            <a:r>
              <a:rPr b="0" i="0" lang="ru-RU" sz="1600" u="none" cap="none" strike="noStrike">
                <a:solidFill>
                  <a:srgbClr val="004993"/>
                </a:solidFill>
                <a:latin typeface="Open Sans"/>
                <a:ea typeface="Open Sans"/>
                <a:cs typeface="Open Sans"/>
                <a:sym typeface="Open Sans"/>
              </a:rPr>
              <a:t> = безкоштовно + дозволи. </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8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600"/>
              <a:buFont typeface="Arial"/>
              <a:buNone/>
            </a:pPr>
            <a:r>
              <a:rPr b="1" i="0" lang="ru-RU" sz="1600" u="none" cap="none" strike="noStrike">
                <a:solidFill>
                  <a:srgbClr val="004993"/>
                </a:solidFill>
                <a:latin typeface="Open Sans"/>
                <a:ea typeface="Open Sans"/>
                <a:cs typeface="Open Sans"/>
                <a:sym typeface="Open Sans"/>
              </a:rPr>
              <a:t>Забезпечення кращої освіти:</a:t>
            </a:r>
            <a:r>
              <a:rPr b="0" i="0" lang="ru-RU" sz="1600" u="none" cap="none" strike="noStrike">
                <a:solidFill>
                  <a:srgbClr val="004993"/>
                </a:solidFill>
                <a:latin typeface="Open Sans"/>
                <a:ea typeface="Open Sans"/>
                <a:cs typeface="Open Sans"/>
                <a:sym typeface="Open Sans"/>
              </a:rPr>
              <a:t> забезпечити краще майбутнє (</a:t>
            </a:r>
            <a:r>
              <a:rPr b="0" i="0" lang="ru-RU" sz="1600" u="sng" cap="none" strike="noStrike">
                <a:solidFill>
                  <a:schemeClr val="hlink"/>
                </a:solidFill>
                <a:latin typeface="Open Sans"/>
                <a:ea typeface="Open Sans"/>
                <a:cs typeface="Open Sans"/>
                <a:sym typeface="Open Sans"/>
                <a:hlinkClick r:id="rId3"/>
              </a:rPr>
              <a:t>ЦСР 4</a:t>
            </a:r>
            <a:r>
              <a:rPr b="0" i="0" lang="ru-RU" sz="1600" u="none" cap="none" strike="noStrike">
                <a:solidFill>
                  <a:srgbClr val="004993"/>
                </a:solidFill>
                <a:latin typeface="Open Sans"/>
                <a:ea typeface="Open Sans"/>
                <a:cs typeface="Open Sans"/>
                <a:sym typeface="Open Sans"/>
              </a:rPr>
              <a:t>: “Забезпечити інклюзивну та справедливу якісну освіту та сприяти можливості навчання протягом усього життя для всіх”)</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8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600"/>
              <a:buFont typeface="Arial"/>
              <a:buNone/>
            </a:pPr>
            <a:r>
              <a:rPr b="1" i="0" lang="ru-RU" sz="1600" u="none" cap="none" strike="noStrike">
                <a:solidFill>
                  <a:srgbClr val="004993"/>
                </a:solidFill>
                <a:latin typeface="Open Sans"/>
                <a:ea typeface="Open Sans"/>
                <a:cs typeface="Open Sans"/>
                <a:sym typeface="Open Sans"/>
              </a:rPr>
              <a:t>Поліпшення розуміння:</a:t>
            </a:r>
            <a:r>
              <a:rPr b="0" i="0" lang="ru-RU" sz="1600" u="none" cap="none" strike="noStrike">
                <a:solidFill>
                  <a:srgbClr val="004993"/>
                </a:solidFill>
                <a:latin typeface="Open Sans"/>
                <a:ea typeface="Open Sans"/>
                <a:cs typeface="Open Sans"/>
                <a:sym typeface="Open Sans"/>
              </a:rPr>
              <a:t> студенти можуть переглядати концепції/ідеї, використовуючи інший набір ресурсів (тобто повторювати одну й ту саму концепцію, використовуючи інше пояснення).</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600"/>
              <a:buFont typeface="Arial"/>
              <a:buNone/>
            </a:pPr>
            <a:r>
              <a:t/>
            </a:r>
            <a:endParaRPr b="1"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600"/>
              <a:buFont typeface="Arial"/>
              <a:buNone/>
            </a:pPr>
            <a:r>
              <a:rPr b="1" i="0" lang="ru-RU" sz="1600" u="none" cap="none" strike="noStrike">
                <a:solidFill>
                  <a:srgbClr val="004993"/>
                </a:solidFill>
                <a:latin typeface="Open Sans"/>
                <a:ea typeface="Open Sans"/>
                <a:cs typeface="Open Sans"/>
                <a:sym typeface="Open Sans"/>
              </a:rPr>
              <a:t>Спільне створення:</a:t>
            </a:r>
            <a:r>
              <a:rPr b="0" i="0" lang="ru-RU" sz="1600" u="none" cap="none" strike="noStrike">
                <a:solidFill>
                  <a:srgbClr val="004993"/>
                </a:solidFill>
                <a:latin typeface="Open Sans"/>
                <a:ea typeface="Open Sans"/>
                <a:cs typeface="Open Sans"/>
                <a:sym typeface="Open Sans"/>
              </a:rPr>
              <a:t> </a:t>
            </a:r>
            <a:r>
              <a:rPr lang="ru-RU" sz="1600">
                <a:solidFill>
                  <a:srgbClr val="004993"/>
                </a:solidFill>
                <a:latin typeface="Open Sans"/>
                <a:ea typeface="Open Sans"/>
                <a:cs typeface="Open Sans"/>
                <a:sym typeface="Open Sans"/>
              </a:rPr>
              <a:t>ВОР дають студентам можливість бути партнерами спільної творчості з користю для себе.</a:t>
            </a:r>
            <a:endParaRPr b="0" i="0" sz="1600" u="none" cap="none" strike="noStrike">
              <a:solidFill>
                <a:srgbClr val="000000"/>
              </a:solidFill>
              <a:latin typeface="Arial"/>
              <a:ea typeface="Arial"/>
              <a:cs typeface="Arial"/>
              <a:sym typeface="Arial"/>
            </a:endParaRPr>
          </a:p>
        </p:txBody>
      </p:sp>
      <p:cxnSp>
        <p:nvCxnSpPr>
          <p:cNvPr id="267" name="Google Shape;267;p1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68" name="Google Shape;268;p19"/>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sp>
        <p:nvSpPr>
          <p:cNvPr id="269" name="Google Shape;269;p1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0" name="Google Shape;270;p19"/>
          <p:cNvSpPr txBox="1"/>
          <p:nvPr/>
        </p:nvSpPr>
        <p:spPr>
          <a:xfrm>
            <a:off x="18400" y="1500875"/>
            <a:ext cx="29070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Переваги відкритої освіти (</a:t>
            </a:r>
            <a:r>
              <a:rPr b="1" lang="ru-RU" sz="2600">
                <a:solidFill>
                  <a:schemeClr val="lt1"/>
                </a:solidFill>
                <a:latin typeface="Open Sans"/>
                <a:ea typeface="Open Sans"/>
                <a:cs typeface="Open Sans"/>
                <a:sym typeface="Open Sans"/>
              </a:rPr>
              <a:t>BO</a:t>
            </a:r>
            <a:r>
              <a:rPr b="1" i="0" lang="ru-RU" sz="2600" u="none" cap="none" strike="noStrike">
                <a:solidFill>
                  <a:schemeClr val="lt1"/>
                </a:solidFill>
                <a:latin typeface="Open Sans"/>
                <a:ea typeface="Open Sans"/>
                <a:cs typeface="Open Sans"/>
                <a:sym typeface="Open Sans"/>
              </a:rPr>
              <a:t>)</a:t>
            </a:r>
            <a:r>
              <a:rPr b="1" lang="ru-RU" sz="2600">
                <a:solidFill>
                  <a:schemeClr val="lt1"/>
                </a:solidFill>
                <a:latin typeface="Open Sans"/>
                <a:ea typeface="Open Sans"/>
                <a:cs typeface="Open Sans"/>
                <a:sym typeface="Open Sans"/>
              </a:rPr>
              <a:t> </a:t>
            </a:r>
            <a:r>
              <a:rPr b="1" i="0" lang="ru-RU" sz="2600" u="none" cap="none" strike="noStrike">
                <a:solidFill>
                  <a:schemeClr val="lt1"/>
                </a:solidFill>
                <a:latin typeface="Open Sans"/>
                <a:ea typeface="Open Sans"/>
                <a:cs typeface="Open Sans"/>
                <a:sym typeface="Open Sans"/>
              </a:rPr>
              <a:t>для </a:t>
            </a:r>
            <a:r>
              <a:rPr b="1" i="0" lang="ru-RU" sz="2600" u="none" cap="none" strike="noStrike">
                <a:solidFill>
                  <a:srgbClr val="FFDE59"/>
                </a:solidFill>
                <a:latin typeface="Open Sans"/>
                <a:ea typeface="Open Sans"/>
                <a:cs typeface="Open Sans"/>
                <a:sym typeface="Open Sans"/>
              </a:rPr>
              <a:t>студентів</a:t>
            </a:r>
            <a:endParaRPr b="1" i="0" sz="26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274" name="Shape 274"/>
        <p:cNvGrpSpPr/>
        <p:nvPr/>
      </p:nvGrpSpPr>
      <p:grpSpPr>
        <a:xfrm>
          <a:off x="0" y="0"/>
          <a:ext cx="0" cy="0"/>
          <a:chOff x="0" y="0"/>
          <a:chExt cx="0" cy="0"/>
        </a:xfrm>
      </p:grpSpPr>
      <p:sp>
        <p:nvSpPr>
          <p:cNvPr id="275" name="Google Shape;275;p20"/>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6" name="Google Shape;276;p2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7" name="Google Shape;277;p20"/>
          <p:cNvSpPr txBox="1"/>
          <p:nvPr/>
        </p:nvSpPr>
        <p:spPr>
          <a:xfrm>
            <a:off x="3097300" y="184900"/>
            <a:ext cx="6046800" cy="4145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lang="ru-RU">
                <a:solidFill>
                  <a:srgbClr val="004993"/>
                </a:solidFill>
                <a:latin typeface="Open Sans"/>
                <a:ea typeface="Open Sans"/>
                <a:cs typeface="Open Sans"/>
                <a:sym typeface="Open Sans"/>
              </a:rPr>
              <a:t>Дозволи на адаптацію: </a:t>
            </a:r>
            <a:r>
              <a:rPr lang="ru-RU">
                <a:solidFill>
                  <a:srgbClr val="004993"/>
                </a:solidFill>
                <a:latin typeface="Open Sans"/>
                <a:ea typeface="Open Sans"/>
                <a:cs typeface="Open Sans"/>
                <a:sym typeface="Open Sans"/>
              </a:rPr>
              <a:t>викладачі можуть (частково або повністю) адаптувати/змінювати ВОР, створюючи найкраще поєднання матеріалів курсу для кожного навчального досвіду та постійно покращуючи якість ВОР.</a:t>
            </a:r>
            <a:endParaRPr>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ru-RU" sz="1400" u="none" cap="none" strike="noStrike">
                <a:solidFill>
                  <a:srgbClr val="004993"/>
                </a:solidFill>
                <a:latin typeface="Open Sans"/>
                <a:ea typeface="Open Sans"/>
                <a:cs typeface="Open Sans"/>
                <a:sym typeface="Open Sans"/>
              </a:rPr>
              <a:t>Забезпечення відкритої педагогіки:</a:t>
            </a:r>
            <a:r>
              <a:rPr b="0" i="0" lang="ru-RU" sz="1400" u="none" cap="none" strike="noStrike">
                <a:solidFill>
                  <a:srgbClr val="004993"/>
                </a:solidFill>
                <a:latin typeface="Open Sans"/>
                <a:ea typeface="Open Sans"/>
                <a:cs typeface="Open Sans"/>
                <a:sym typeface="Open Sans"/>
              </a:rPr>
              <a:t> за допомогою </a:t>
            </a:r>
            <a:r>
              <a:rPr lang="ru-RU">
                <a:solidFill>
                  <a:srgbClr val="004993"/>
                </a:solidFill>
                <a:latin typeface="Open Sans"/>
                <a:ea typeface="Open Sans"/>
                <a:cs typeface="Open Sans"/>
                <a:sym typeface="Open Sans"/>
              </a:rPr>
              <a:t>BOP</a:t>
            </a:r>
            <a:r>
              <a:rPr b="0" i="0" lang="ru-RU" sz="1400" u="none" cap="none" strike="noStrike">
                <a:solidFill>
                  <a:srgbClr val="004993"/>
                </a:solidFill>
                <a:latin typeface="Open Sans"/>
                <a:ea typeface="Open Sans"/>
                <a:cs typeface="Open Sans"/>
                <a:sym typeface="Open Sans"/>
              </a:rPr>
              <a:t> студенти глибоко залучені до навчального процесу та створення навчальних матеріалів, по суті, роблячи їх власними, під керівництвом викладача.</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ru-RU" sz="1400" u="none" cap="none" strike="noStrike">
                <a:solidFill>
                  <a:srgbClr val="004993"/>
                </a:solidFill>
                <a:latin typeface="Open Sans"/>
                <a:ea typeface="Open Sans"/>
                <a:cs typeface="Open Sans"/>
                <a:sym typeface="Open Sans"/>
              </a:rPr>
              <a:t>Покращення репутації:</a:t>
            </a:r>
            <a:r>
              <a:rPr b="0" i="0" lang="ru-RU" sz="1400" u="none" cap="none" strike="noStrike">
                <a:solidFill>
                  <a:srgbClr val="004993"/>
                </a:solidFill>
                <a:latin typeface="Open Sans"/>
                <a:ea typeface="Open Sans"/>
                <a:cs typeface="Open Sans"/>
                <a:sym typeface="Open Sans"/>
              </a:rPr>
              <a:t> якісні </a:t>
            </a:r>
            <a:r>
              <a:rPr lang="ru-RU">
                <a:solidFill>
                  <a:srgbClr val="004993"/>
                </a:solidFill>
                <a:latin typeface="Open Sans"/>
                <a:ea typeface="Open Sans"/>
                <a:cs typeface="Open Sans"/>
                <a:sym typeface="Open Sans"/>
              </a:rPr>
              <a:t>BOP</a:t>
            </a:r>
            <a:r>
              <a:rPr b="0" i="0" lang="ru-RU" sz="1400" u="none" cap="none" strike="noStrike">
                <a:solidFill>
                  <a:srgbClr val="004993"/>
                </a:solidFill>
                <a:latin typeface="Open Sans"/>
                <a:ea typeface="Open Sans"/>
                <a:cs typeface="Open Sans"/>
                <a:sym typeface="Open Sans"/>
              </a:rPr>
              <a:t> покращують репутацію викладача на місцевому та глобальному рівнях, пропонуючи водночас нові можливості для співпраці з колегами по всьому світу.</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1000"/>
              </a:spcBef>
              <a:spcAft>
                <a:spcPts val="0"/>
              </a:spcAft>
              <a:buClr>
                <a:srgbClr val="000000"/>
              </a:buClr>
              <a:buSzPts val="1400"/>
              <a:buFont typeface="Arial"/>
              <a:buNone/>
            </a:pPr>
            <a:r>
              <a:rPr b="1" lang="ru-RU">
                <a:solidFill>
                  <a:srgbClr val="004993"/>
                </a:solidFill>
                <a:latin typeface="Open Sans"/>
                <a:ea typeface="Open Sans"/>
                <a:cs typeface="Open Sans"/>
                <a:sym typeface="Open Sans"/>
              </a:rPr>
              <a:t>Зменшення навантаження: </a:t>
            </a:r>
            <a:r>
              <a:rPr lang="ru-RU">
                <a:solidFill>
                  <a:srgbClr val="004993"/>
                </a:solidFill>
                <a:latin typeface="Open Sans"/>
                <a:ea typeface="Open Sans"/>
                <a:cs typeface="Open Sans"/>
                <a:sym typeface="Open Sans"/>
              </a:rPr>
              <a:t>викладачам не потрібно щоразу “винаходити велосипед”, але вони можуть повторно використовувати те, що вже існує.</a:t>
            </a:r>
            <a:endParaRPr>
              <a:solidFill>
                <a:srgbClr val="004993"/>
              </a:solidFill>
              <a:latin typeface="Open Sans"/>
              <a:ea typeface="Open Sans"/>
              <a:cs typeface="Open Sans"/>
              <a:sym typeface="Open Sans"/>
            </a:endParaRPr>
          </a:p>
          <a:p>
            <a:pPr indent="0" lvl="0" marL="0" marR="0" rtl="0" algn="l">
              <a:lnSpc>
                <a:spcPct val="100000"/>
              </a:lnSpc>
              <a:spcBef>
                <a:spcPts val="1000"/>
              </a:spcBef>
              <a:spcAft>
                <a:spcPts val="1000"/>
              </a:spcAft>
              <a:buClr>
                <a:srgbClr val="000000"/>
              </a:buClr>
              <a:buSzPts val="1400"/>
              <a:buFont typeface="Arial"/>
              <a:buNone/>
            </a:pPr>
            <a:r>
              <a:rPr b="1" i="0" lang="ru-RU" sz="1400" u="none" cap="none" strike="noStrike">
                <a:solidFill>
                  <a:srgbClr val="004993"/>
                </a:solidFill>
                <a:latin typeface="Open Sans"/>
                <a:ea typeface="Open Sans"/>
                <a:cs typeface="Open Sans"/>
                <a:sym typeface="Open Sans"/>
              </a:rPr>
              <a:t>Натхнення:</a:t>
            </a:r>
            <a:r>
              <a:rPr b="0" i="0" lang="ru-RU" sz="1400" u="none" cap="none" strike="noStrike">
                <a:solidFill>
                  <a:srgbClr val="004993"/>
                </a:solidFill>
                <a:latin typeface="Open Sans"/>
                <a:ea typeface="Open Sans"/>
                <a:cs typeface="Open Sans"/>
                <a:sym typeface="Open Sans"/>
              </a:rPr>
              <a:t> </a:t>
            </a:r>
            <a:r>
              <a:rPr lang="ru-RU">
                <a:solidFill>
                  <a:srgbClr val="004993"/>
                </a:solidFill>
                <a:latin typeface="Open Sans"/>
                <a:ea typeface="Open Sans"/>
                <a:cs typeface="Open Sans"/>
                <a:sym typeface="Open Sans"/>
              </a:rPr>
              <a:t>BOP</a:t>
            </a:r>
            <a:r>
              <a:rPr b="0" i="0" lang="ru-RU" sz="1400" u="none" cap="none" strike="noStrike">
                <a:solidFill>
                  <a:srgbClr val="004993"/>
                </a:solidFill>
                <a:latin typeface="Open Sans"/>
                <a:ea typeface="Open Sans"/>
                <a:cs typeface="Open Sans"/>
                <a:sym typeface="Open Sans"/>
              </a:rPr>
              <a:t> – це спосіб отримати нові ідеї.</a:t>
            </a:r>
            <a:endParaRPr b="0" i="0" sz="1600" u="none" cap="none" strike="noStrike">
              <a:solidFill>
                <a:srgbClr val="000000"/>
              </a:solidFill>
              <a:latin typeface="Arial"/>
              <a:ea typeface="Arial"/>
              <a:cs typeface="Arial"/>
              <a:sym typeface="Arial"/>
            </a:endParaRPr>
          </a:p>
        </p:txBody>
      </p:sp>
      <p:cxnSp>
        <p:nvCxnSpPr>
          <p:cNvPr id="278" name="Google Shape;278;p2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79" name="Google Shape;279;p2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80" name="Google Shape;280;p20"/>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1" name="Google Shape;281;p20"/>
          <p:cNvSpPr txBox="1"/>
          <p:nvPr/>
        </p:nvSpPr>
        <p:spPr>
          <a:xfrm>
            <a:off x="24700" y="1505375"/>
            <a:ext cx="30726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Переваги</a:t>
            </a:r>
            <a:endParaRPr b="1" i="0" sz="26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відкритої </a:t>
            </a:r>
            <a:endParaRPr b="1" i="0" sz="26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освіти (</a:t>
            </a:r>
            <a:r>
              <a:rPr b="1" lang="ru-RU" sz="2600">
                <a:solidFill>
                  <a:schemeClr val="lt1"/>
                </a:solidFill>
                <a:latin typeface="Open Sans"/>
                <a:ea typeface="Open Sans"/>
                <a:cs typeface="Open Sans"/>
                <a:sym typeface="Open Sans"/>
              </a:rPr>
              <a:t>BO</a:t>
            </a:r>
            <a:r>
              <a:rPr b="1" i="0" lang="ru-RU" sz="2600" u="none" cap="none" strike="noStrike">
                <a:solidFill>
                  <a:schemeClr val="lt1"/>
                </a:solidFill>
                <a:latin typeface="Open Sans"/>
                <a:ea typeface="Open Sans"/>
                <a:cs typeface="Open Sans"/>
                <a:sym typeface="Open Sans"/>
              </a:rPr>
              <a:t>) для</a:t>
            </a:r>
            <a:r>
              <a:rPr b="1" lang="ru-RU" sz="2600">
                <a:solidFill>
                  <a:schemeClr val="accent4"/>
                </a:solidFill>
                <a:latin typeface="Open Sans"/>
                <a:ea typeface="Open Sans"/>
                <a:cs typeface="Open Sans"/>
                <a:sym typeface="Open Sans"/>
              </a:rPr>
              <a:t> </a:t>
            </a:r>
            <a:r>
              <a:rPr b="1" i="0" lang="ru-RU" sz="2600" u="none" cap="none" strike="noStrike">
                <a:solidFill>
                  <a:schemeClr val="accent4"/>
                </a:solidFill>
                <a:latin typeface="Open Sans"/>
                <a:ea typeface="Open Sans"/>
                <a:cs typeface="Open Sans"/>
                <a:sym typeface="Open Sans"/>
              </a:rPr>
              <a:t>в</a:t>
            </a:r>
            <a:r>
              <a:rPr b="1" i="0" lang="ru-RU" sz="2600" u="none" cap="none" strike="noStrike">
                <a:solidFill>
                  <a:schemeClr val="accent4"/>
                </a:solidFill>
                <a:latin typeface="Open Sans"/>
                <a:ea typeface="Open Sans"/>
                <a:cs typeface="Open Sans"/>
                <a:sym typeface="Open Sans"/>
              </a:rPr>
              <a:t>икладачів</a:t>
            </a:r>
            <a:endParaRPr b="1" i="0" sz="26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285" name="Shape 285"/>
        <p:cNvGrpSpPr/>
        <p:nvPr/>
      </p:nvGrpSpPr>
      <p:grpSpPr>
        <a:xfrm>
          <a:off x="0" y="0"/>
          <a:ext cx="0" cy="0"/>
          <a:chOff x="0" y="0"/>
          <a:chExt cx="0" cy="0"/>
        </a:xfrm>
      </p:grpSpPr>
      <p:sp>
        <p:nvSpPr>
          <p:cNvPr id="286" name="Google Shape;286;p21"/>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7" name="Google Shape;287;p2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8" name="Google Shape;288;p21"/>
          <p:cNvSpPr txBox="1"/>
          <p:nvPr/>
        </p:nvSpPr>
        <p:spPr>
          <a:xfrm>
            <a:off x="3138300" y="826300"/>
            <a:ext cx="5460000" cy="2862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lang="ru-RU" sz="3000">
                <a:solidFill>
                  <a:srgbClr val="004993"/>
                </a:solidFill>
                <a:latin typeface="Open Sans"/>
                <a:ea typeface="Open Sans"/>
                <a:cs typeface="Open Sans"/>
                <a:sym typeface="Open Sans"/>
              </a:rPr>
              <a:t>Дозволи на адаптацію: </a:t>
            </a:r>
            <a:r>
              <a:rPr lang="ru-RU" sz="2400">
                <a:solidFill>
                  <a:srgbClr val="004993"/>
                </a:solidFill>
                <a:latin typeface="Open Sans"/>
                <a:ea typeface="Open Sans"/>
                <a:cs typeface="Open Sans"/>
                <a:sym typeface="Open Sans"/>
              </a:rPr>
              <a:t>викладачі можуть (частково або повністю) адаптувати/змінювати ВОР, створюючи найкраще поєднання матеріалів курсу для кожного навчального досвіду та постійно покращуючи якість ВОР.</a:t>
            </a:r>
            <a:endParaRPr b="0" i="0" sz="1400" u="none" cap="none" strike="noStrike">
              <a:solidFill>
                <a:srgbClr val="000000"/>
              </a:solidFill>
              <a:latin typeface="Arial"/>
              <a:ea typeface="Arial"/>
              <a:cs typeface="Arial"/>
              <a:sym typeface="Arial"/>
            </a:endParaRPr>
          </a:p>
        </p:txBody>
      </p:sp>
      <p:cxnSp>
        <p:nvCxnSpPr>
          <p:cNvPr id="289" name="Google Shape;289;p2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90" name="Google Shape;290;p2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91" name="Google Shape;291;p21"/>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2" name="Google Shape;292;p21"/>
          <p:cNvSpPr txBox="1"/>
          <p:nvPr/>
        </p:nvSpPr>
        <p:spPr>
          <a:xfrm>
            <a:off x="24700" y="1505375"/>
            <a:ext cx="30726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Переваги</a:t>
            </a:r>
            <a:endParaRPr b="1" i="0" sz="26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відкритої </a:t>
            </a:r>
            <a:endParaRPr b="1" i="0" sz="26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освіти (</a:t>
            </a:r>
            <a:r>
              <a:rPr b="1" lang="ru-RU" sz="2600">
                <a:solidFill>
                  <a:schemeClr val="lt1"/>
                </a:solidFill>
                <a:latin typeface="Open Sans"/>
                <a:ea typeface="Open Sans"/>
                <a:cs typeface="Open Sans"/>
                <a:sym typeface="Open Sans"/>
              </a:rPr>
              <a:t>BO</a:t>
            </a:r>
            <a:r>
              <a:rPr b="1" i="0" lang="ru-RU" sz="2600" u="none" cap="none" strike="noStrike">
                <a:solidFill>
                  <a:schemeClr val="lt1"/>
                </a:solidFill>
                <a:latin typeface="Open Sans"/>
                <a:ea typeface="Open Sans"/>
                <a:cs typeface="Open Sans"/>
                <a:sym typeface="Open Sans"/>
              </a:rPr>
              <a:t>) для</a:t>
            </a:r>
            <a:r>
              <a:rPr b="1" lang="ru-RU" sz="2600">
                <a:solidFill>
                  <a:schemeClr val="accent4"/>
                </a:solidFill>
                <a:latin typeface="Open Sans"/>
                <a:ea typeface="Open Sans"/>
                <a:cs typeface="Open Sans"/>
                <a:sym typeface="Open Sans"/>
              </a:rPr>
              <a:t> </a:t>
            </a:r>
            <a:r>
              <a:rPr b="1" i="0" lang="ru-RU" sz="2600" u="none" cap="none" strike="noStrike">
                <a:solidFill>
                  <a:schemeClr val="accent4"/>
                </a:solidFill>
                <a:latin typeface="Open Sans"/>
                <a:ea typeface="Open Sans"/>
                <a:cs typeface="Open Sans"/>
                <a:sym typeface="Open Sans"/>
              </a:rPr>
              <a:t>викладачів</a:t>
            </a:r>
            <a:endParaRPr b="1" i="0" sz="26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296" name="Shape 296"/>
        <p:cNvGrpSpPr/>
        <p:nvPr/>
      </p:nvGrpSpPr>
      <p:grpSpPr>
        <a:xfrm>
          <a:off x="0" y="0"/>
          <a:ext cx="0" cy="0"/>
          <a:chOff x="0" y="0"/>
          <a:chExt cx="0" cy="0"/>
        </a:xfrm>
      </p:grpSpPr>
      <p:sp>
        <p:nvSpPr>
          <p:cNvPr id="297" name="Google Shape;297;p22"/>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8" name="Google Shape;298;p2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9" name="Google Shape;299;p22"/>
          <p:cNvSpPr txBox="1"/>
          <p:nvPr/>
        </p:nvSpPr>
        <p:spPr>
          <a:xfrm>
            <a:off x="3145475" y="780100"/>
            <a:ext cx="5841300" cy="2955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ru-RU" sz="3000" u="none" cap="none" strike="noStrike">
                <a:solidFill>
                  <a:srgbClr val="004993"/>
                </a:solidFill>
                <a:latin typeface="Open Sans"/>
                <a:ea typeface="Open Sans"/>
                <a:cs typeface="Open Sans"/>
                <a:sym typeface="Open Sans"/>
              </a:rPr>
              <a:t>Забезпечення відкритої педагогіки:</a:t>
            </a:r>
            <a:r>
              <a:rPr b="0" i="0" lang="ru-RU" sz="3000" u="none" cap="none" strike="noStrike">
                <a:solidFill>
                  <a:srgbClr val="004993"/>
                </a:solidFill>
                <a:latin typeface="Open Sans"/>
                <a:ea typeface="Open Sans"/>
                <a:cs typeface="Open Sans"/>
                <a:sym typeface="Open Sans"/>
              </a:rPr>
              <a:t> </a:t>
            </a:r>
            <a:endParaRPr b="0" i="0" sz="3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000"/>
              <a:buFont typeface="Arial"/>
              <a:buNone/>
            </a:pPr>
            <a:r>
              <a:rPr b="0" i="0" lang="ru-RU" sz="2400" u="none" cap="none" strike="noStrike">
                <a:solidFill>
                  <a:srgbClr val="004993"/>
                </a:solidFill>
                <a:latin typeface="Open Sans"/>
                <a:ea typeface="Open Sans"/>
                <a:cs typeface="Open Sans"/>
                <a:sym typeface="Open Sans"/>
              </a:rPr>
              <a:t>за допомогою </a:t>
            </a:r>
            <a:r>
              <a:rPr lang="ru-RU" sz="2400">
                <a:solidFill>
                  <a:srgbClr val="004993"/>
                </a:solidFill>
                <a:latin typeface="Open Sans"/>
                <a:ea typeface="Open Sans"/>
                <a:cs typeface="Open Sans"/>
                <a:sym typeface="Open Sans"/>
              </a:rPr>
              <a:t>BOP</a:t>
            </a:r>
            <a:r>
              <a:rPr b="0" i="0" lang="ru-RU" sz="2400" u="none" cap="none" strike="noStrike">
                <a:solidFill>
                  <a:srgbClr val="004993"/>
                </a:solidFill>
                <a:latin typeface="Open Sans"/>
                <a:ea typeface="Open Sans"/>
                <a:cs typeface="Open Sans"/>
                <a:sym typeface="Open Sans"/>
              </a:rPr>
              <a:t> студенти глибоко залучені до навчального процесу та створення навчальних матеріалів, по суті, роблячи їх власними, під керівництвом викладача.</a:t>
            </a:r>
            <a:endParaRPr b="0" i="0" sz="2400" u="none" cap="none" strike="noStrike">
              <a:solidFill>
                <a:srgbClr val="000000"/>
              </a:solidFill>
              <a:latin typeface="Arial"/>
              <a:ea typeface="Arial"/>
              <a:cs typeface="Arial"/>
              <a:sym typeface="Arial"/>
            </a:endParaRPr>
          </a:p>
        </p:txBody>
      </p:sp>
      <p:cxnSp>
        <p:nvCxnSpPr>
          <p:cNvPr id="300" name="Google Shape;300;p2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01" name="Google Shape;301;p2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02" name="Google Shape;302;p22"/>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3" name="Google Shape;303;p22"/>
          <p:cNvSpPr txBox="1"/>
          <p:nvPr/>
        </p:nvSpPr>
        <p:spPr>
          <a:xfrm>
            <a:off x="24700" y="1505375"/>
            <a:ext cx="30726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Переваги</a:t>
            </a:r>
            <a:endParaRPr b="1" i="0" sz="26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відкритої </a:t>
            </a:r>
            <a:endParaRPr b="1" i="0" sz="26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освіти (</a:t>
            </a:r>
            <a:r>
              <a:rPr b="1" lang="ru-RU" sz="2600">
                <a:solidFill>
                  <a:schemeClr val="lt1"/>
                </a:solidFill>
                <a:latin typeface="Open Sans"/>
                <a:ea typeface="Open Sans"/>
                <a:cs typeface="Open Sans"/>
                <a:sym typeface="Open Sans"/>
              </a:rPr>
              <a:t>BO</a:t>
            </a:r>
            <a:r>
              <a:rPr b="1" i="0" lang="ru-RU" sz="2600" u="none" cap="none" strike="noStrike">
                <a:solidFill>
                  <a:schemeClr val="lt1"/>
                </a:solidFill>
                <a:latin typeface="Open Sans"/>
                <a:ea typeface="Open Sans"/>
                <a:cs typeface="Open Sans"/>
                <a:sym typeface="Open Sans"/>
              </a:rPr>
              <a:t>) для</a:t>
            </a:r>
            <a:r>
              <a:rPr b="1" lang="ru-RU" sz="2600">
                <a:solidFill>
                  <a:schemeClr val="accent4"/>
                </a:solidFill>
                <a:latin typeface="Open Sans"/>
                <a:ea typeface="Open Sans"/>
                <a:cs typeface="Open Sans"/>
                <a:sym typeface="Open Sans"/>
              </a:rPr>
              <a:t> </a:t>
            </a:r>
            <a:r>
              <a:rPr b="1" i="0" lang="ru-RU" sz="2600" u="none" cap="none" strike="noStrike">
                <a:solidFill>
                  <a:schemeClr val="accent4"/>
                </a:solidFill>
                <a:latin typeface="Open Sans"/>
                <a:ea typeface="Open Sans"/>
                <a:cs typeface="Open Sans"/>
                <a:sym typeface="Open Sans"/>
              </a:rPr>
              <a:t>викладачів</a:t>
            </a:r>
            <a:endParaRPr b="1" i="0" sz="26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07" name="Shape 307"/>
        <p:cNvGrpSpPr/>
        <p:nvPr/>
      </p:nvGrpSpPr>
      <p:grpSpPr>
        <a:xfrm>
          <a:off x="0" y="0"/>
          <a:ext cx="0" cy="0"/>
          <a:chOff x="0" y="0"/>
          <a:chExt cx="0" cy="0"/>
        </a:xfrm>
      </p:grpSpPr>
      <p:sp>
        <p:nvSpPr>
          <p:cNvPr id="308" name="Google Shape;308;p2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9" name="Google Shape;309;p2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0" name="Google Shape;310;p23"/>
          <p:cNvSpPr txBox="1"/>
          <p:nvPr/>
        </p:nvSpPr>
        <p:spPr>
          <a:xfrm>
            <a:off x="3123975" y="815800"/>
            <a:ext cx="5460000" cy="3326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ru-RU" sz="3000" u="none" cap="none" strike="noStrike">
                <a:solidFill>
                  <a:srgbClr val="004993"/>
                </a:solidFill>
                <a:latin typeface="Open Sans"/>
                <a:ea typeface="Open Sans"/>
                <a:cs typeface="Open Sans"/>
                <a:sym typeface="Open Sans"/>
              </a:rPr>
              <a:t>Покращення репутації:</a:t>
            </a:r>
            <a:r>
              <a:rPr b="0" i="0" lang="ru-RU" sz="3000" u="none" cap="none" strike="noStrike">
                <a:solidFill>
                  <a:srgbClr val="004993"/>
                </a:solidFill>
                <a:latin typeface="Open Sans"/>
                <a:ea typeface="Open Sans"/>
                <a:cs typeface="Open Sans"/>
                <a:sym typeface="Open Sans"/>
              </a:rPr>
              <a:t> </a:t>
            </a:r>
            <a:br>
              <a:rPr b="0" i="0" lang="ru-RU" sz="3000" u="none" cap="none" strike="noStrike">
                <a:solidFill>
                  <a:srgbClr val="004993"/>
                </a:solidFill>
                <a:latin typeface="Open Sans"/>
                <a:ea typeface="Open Sans"/>
                <a:cs typeface="Open Sans"/>
                <a:sym typeface="Open Sans"/>
              </a:rPr>
            </a:br>
            <a:r>
              <a:rPr b="0" i="0" lang="ru-RU" sz="2400" u="none" cap="none" strike="noStrike">
                <a:solidFill>
                  <a:srgbClr val="004993"/>
                </a:solidFill>
                <a:latin typeface="Open Sans"/>
                <a:ea typeface="Open Sans"/>
                <a:cs typeface="Open Sans"/>
                <a:sym typeface="Open Sans"/>
              </a:rPr>
              <a:t>якісні </a:t>
            </a:r>
            <a:r>
              <a:rPr lang="ru-RU" sz="2400">
                <a:solidFill>
                  <a:srgbClr val="004993"/>
                </a:solidFill>
                <a:latin typeface="Open Sans"/>
                <a:ea typeface="Open Sans"/>
                <a:cs typeface="Open Sans"/>
                <a:sym typeface="Open Sans"/>
              </a:rPr>
              <a:t>BOP</a:t>
            </a:r>
            <a:r>
              <a:rPr b="0" i="0" lang="ru-RU" sz="2400" u="none" cap="none" strike="noStrike">
                <a:solidFill>
                  <a:srgbClr val="004993"/>
                </a:solidFill>
                <a:latin typeface="Open Sans"/>
                <a:ea typeface="Open Sans"/>
                <a:cs typeface="Open Sans"/>
                <a:sym typeface="Open Sans"/>
              </a:rPr>
              <a:t> покращують репутацію викладача на місцевому та глобальному рівнях, пропонуючи водночас нові можливості для співпраці з колегами по всьому світу.</a:t>
            </a:r>
            <a:endParaRPr b="1" i="0" sz="2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11" name="Google Shape;311;p2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12" name="Google Shape;312;p2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13" name="Google Shape;313;p2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4" name="Google Shape;314;p23"/>
          <p:cNvSpPr txBox="1"/>
          <p:nvPr/>
        </p:nvSpPr>
        <p:spPr>
          <a:xfrm>
            <a:off x="24700" y="1505375"/>
            <a:ext cx="30726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Переваги</a:t>
            </a:r>
            <a:endParaRPr b="1" i="0" sz="26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відкритої </a:t>
            </a:r>
            <a:endParaRPr b="1" i="0" sz="26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освіти (</a:t>
            </a:r>
            <a:r>
              <a:rPr b="1" lang="ru-RU" sz="2600">
                <a:solidFill>
                  <a:schemeClr val="lt1"/>
                </a:solidFill>
                <a:latin typeface="Open Sans"/>
                <a:ea typeface="Open Sans"/>
                <a:cs typeface="Open Sans"/>
                <a:sym typeface="Open Sans"/>
              </a:rPr>
              <a:t>BO</a:t>
            </a:r>
            <a:r>
              <a:rPr b="1" i="0" lang="ru-RU" sz="2600" u="none" cap="none" strike="noStrike">
                <a:solidFill>
                  <a:schemeClr val="lt1"/>
                </a:solidFill>
                <a:latin typeface="Open Sans"/>
                <a:ea typeface="Open Sans"/>
                <a:cs typeface="Open Sans"/>
                <a:sym typeface="Open Sans"/>
              </a:rPr>
              <a:t>) для</a:t>
            </a:r>
            <a:r>
              <a:rPr b="1" lang="ru-RU" sz="2600">
                <a:solidFill>
                  <a:schemeClr val="accent4"/>
                </a:solidFill>
                <a:latin typeface="Open Sans"/>
                <a:ea typeface="Open Sans"/>
                <a:cs typeface="Open Sans"/>
                <a:sym typeface="Open Sans"/>
              </a:rPr>
              <a:t> </a:t>
            </a:r>
            <a:r>
              <a:rPr b="1" i="0" lang="ru-RU" sz="2600" u="none" cap="none" strike="noStrike">
                <a:solidFill>
                  <a:schemeClr val="accent4"/>
                </a:solidFill>
                <a:latin typeface="Open Sans"/>
                <a:ea typeface="Open Sans"/>
                <a:cs typeface="Open Sans"/>
                <a:sym typeface="Open Sans"/>
              </a:rPr>
              <a:t>викладачів</a:t>
            </a:r>
            <a:endParaRPr b="1" i="0" sz="26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18" name="Shape 318"/>
        <p:cNvGrpSpPr/>
        <p:nvPr/>
      </p:nvGrpSpPr>
      <p:grpSpPr>
        <a:xfrm>
          <a:off x="0" y="0"/>
          <a:ext cx="0" cy="0"/>
          <a:chOff x="0" y="0"/>
          <a:chExt cx="0" cy="0"/>
        </a:xfrm>
      </p:grpSpPr>
      <p:sp>
        <p:nvSpPr>
          <p:cNvPr id="319" name="Google Shape;319;p2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0" name="Google Shape;320;p2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1" name="Google Shape;321;p24"/>
          <p:cNvSpPr txBox="1"/>
          <p:nvPr/>
        </p:nvSpPr>
        <p:spPr>
          <a:xfrm>
            <a:off x="3214224" y="1245375"/>
            <a:ext cx="5740500" cy="2124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lang="ru-RU" sz="3000">
                <a:solidFill>
                  <a:srgbClr val="004993"/>
                </a:solidFill>
                <a:latin typeface="Open Sans"/>
                <a:ea typeface="Open Sans"/>
                <a:cs typeface="Open Sans"/>
                <a:sym typeface="Open Sans"/>
              </a:rPr>
              <a:t>Зменшення навантаження: </a:t>
            </a:r>
            <a:r>
              <a:rPr lang="ru-RU" sz="2400">
                <a:solidFill>
                  <a:srgbClr val="004993"/>
                </a:solidFill>
                <a:latin typeface="Open Sans"/>
                <a:ea typeface="Open Sans"/>
                <a:cs typeface="Open Sans"/>
                <a:sym typeface="Open Sans"/>
              </a:rPr>
              <a:t>викладачам не потрібно щоразу “винаходити велосипед”, але вони можуть повторно використовувати те, що вже існує.</a:t>
            </a:r>
            <a:endParaRPr b="0" i="0" sz="1400" u="none" cap="none" strike="noStrike">
              <a:solidFill>
                <a:srgbClr val="000000"/>
              </a:solidFill>
              <a:latin typeface="Arial"/>
              <a:ea typeface="Arial"/>
              <a:cs typeface="Arial"/>
              <a:sym typeface="Arial"/>
            </a:endParaRPr>
          </a:p>
        </p:txBody>
      </p:sp>
      <p:cxnSp>
        <p:nvCxnSpPr>
          <p:cNvPr id="322" name="Google Shape;322;p2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23" name="Google Shape;323;p2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24" name="Google Shape;324;p2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5" name="Google Shape;325;p24"/>
          <p:cNvSpPr txBox="1"/>
          <p:nvPr/>
        </p:nvSpPr>
        <p:spPr>
          <a:xfrm>
            <a:off x="24700" y="1505375"/>
            <a:ext cx="30726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Переваги</a:t>
            </a:r>
            <a:endParaRPr b="1" i="0" sz="26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відкритої </a:t>
            </a:r>
            <a:endParaRPr b="1" i="0" sz="26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освіти (</a:t>
            </a:r>
            <a:r>
              <a:rPr b="1" lang="ru-RU" sz="2600">
                <a:solidFill>
                  <a:schemeClr val="lt1"/>
                </a:solidFill>
                <a:latin typeface="Open Sans"/>
                <a:ea typeface="Open Sans"/>
                <a:cs typeface="Open Sans"/>
                <a:sym typeface="Open Sans"/>
              </a:rPr>
              <a:t>BO</a:t>
            </a:r>
            <a:r>
              <a:rPr b="1" i="0" lang="ru-RU" sz="2600" u="none" cap="none" strike="noStrike">
                <a:solidFill>
                  <a:schemeClr val="lt1"/>
                </a:solidFill>
                <a:latin typeface="Open Sans"/>
                <a:ea typeface="Open Sans"/>
                <a:cs typeface="Open Sans"/>
                <a:sym typeface="Open Sans"/>
              </a:rPr>
              <a:t>) для</a:t>
            </a:r>
            <a:r>
              <a:rPr b="1" lang="ru-RU" sz="2600">
                <a:solidFill>
                  <a:schemeClr val="accent4"/>
                </a:solidFill>
                <a:latin typeface="Open Sans"/>
                <a:ea typeface="Open Sans"/>
                <a:cs typeface="Open Sans"/>
                <a:sym typeface="Open Sans"/>
              </a:rPr>
              <a:t> </a:t>
            </a:r>
            <a:r>
              <a:rPr b="1" i="0" lang="ru-RU" sz="2600" u="none" cap="none" strike="noStrike">
                <a:solidFill>
                  <a:schemeClr val="accent4"/>
                </a:solidFill>
                <a:latin typeface="Open Sans"/>
                <a:ea typeface="Open Sans"/>
                <a:cs typeface="Open Sans"/>
                <a:sym typeface="Open Sans"/>
              </a:rPr>
              <a:t>викладачів</a:t>
            </a:r>
            <a:endParaRPr b="1" i="0" sz="26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29" name="Shape 329"/>
        <p:cNvGrpSpPr/>
        <p:nvPr/>
      </p:nvGrpSpPr>
      <p:grpSpPr>
        <a:xfrm>
          <a:off x="0" y="0"/>
          <a:ext cx="0" cy="0"/>
          <a:chOff x="0" y="0"/>
          <a:chExt cx="0" cy="0"/>
        </a:xfrm>
      </p:grpSpPr>
      <p:sp>
        <p:nvSpPr>
          <p:cNvPr id="330" name="Google Shape;330;p25"/>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1" name="Google Shape;331;p2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2" name="Google Shape;332;p25"/>
          <p:cNvSpPr txBox="1"/>
          <p:nvPr/>
        </p:nvSpPr>
        <p:spPr>
          <a:xfrm>
            <a:off x="3238350" y="1691900"/>
            <a:ext cx="5460000" cy="1607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ru-RU" sz="3000" u="none" cap="none" strike="noStrike">
                <a:solidFill>
                  <a:srgbClr val="004993"/>
                </a:solidFill>
                <a:latin typeface="Open Sans"/>
                <a:ea typeface="Open Sans"/>
                <a:cs typeface="Open Sans"/>
                <a:sym typeface="Open Sans"/>
              </a:rPr>
              <a:t>Натхнення:</a:t>
            </a:r>
            <a:r>
              <a:rPr b="0" i="0" lang="ru-RU" sz="3000" u="none" cap="none" strike="noStrike">
                <a:solidFill>
                  <a:srgbClr val="004993"/>
                </a:solidFill>
                <a:latin typeface="Open Sans"/>
                <a:ea typeface="Open Sans"/>
                <a:cs typeface="Open Sans"/>
                <a:sym typeface="Open Sans"/>
              </a:rPr>
              <a:t> </a:t>
            </a:r>
            <a:br>
              <a:rPr b="0" i="0" lang="ru-RU" sz="3000" u="none" cap="none" strike="noStrike">
                <a:solidFill>
                  <a:srgbClr val="004993"/>
                </a:solidFill>
                <a:latin typeface="Open Sans"/>
                <a:ea typeface="Open Sans"/>
                <a:cs typeface="Open Sans"/>
                <a:sym typeface="Open Sans"/>
              </a:rPr>
            </a:br>
            <a:r>
              <a:rPr lang="ru-RU" sz="2400">
                <a:solidFill>
                  <a:srgbClr val="004993"/>
                </a:solidFill>
                <a:latin typeface="Open Sans"/>
                <a:ea typeface="Open Sans"/>
                <a:cs typeface="Open Sans"/>
                <a:sym typeface="Open Sans"/>
              </a:rPr>
              <a:t>BOP</a:t>
            </a:r>
            <a:r>
              <a:rPr b="0" i="0" lang="ru-RU" sz="2400" u="none" cap="none" strike="noStrike">
                <a:solidFill>
                  <a:srgbClr val="004993"/>
                </a:solidFill>
                <a:latin typeface="Open Sans"/>
                <a:ea typeface="Open Sans"/>
                <a:cs typeface="Open Sans"/>
                <a:sym typeface="Open Sans"/>
              </a:rPr>
              <a:t> – це спосіб отримати нові ідеї.</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33" name="Google Shape;333;p2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34" name="Google Shape;334;p25"/>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35" name="Google Shape;335;p25"/>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6" name="Google Shape;336;p25"/>
          <p:cNvSpPr txBox="1"/>
          <p:nvPr/>
        </p:nvSpPr>
        <p:spPr>
          <a:xfrm>
            <a:off x="24700" y="1505375"/>
            <a:ext cx="30726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Переваги</a:t>
            </a:r>
            <a:endParaRPr b="1" i="0" sz="26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відкритої </a:t>
            </a:r>
            <a:endParaRPr b="1" i="0" sz="26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освіти (</a:t>
            </a:r>
            <a:r>
              <a:rPr b="1" lang="ru-RU" sz="2600">
                <a:solidFill>
                  <a:schemeClr val="lt1"/>
                </a:solidFill>
                <a:latin typeface="Open Sans"/>
                <a:ea typeface="Open Sans"/>
                <a:cs typeface="Open Sans"/>
                <a:sym typeface="Open Sans"/>
              </a:rPr>
              <a:t>BO</a:t>
            </a:r>
            <a:r>
              <a:rPr b="1" i="0" lang="ru-RU" sz="2600" u="none" cap="none" strike="noStrike">
                <a:solidFill>
                  <a:schemeClr val="lt1"/>
                </a:solidFill>
                <a:latin typeface="Open Sans"/>
                <a:ea typeface="Open Sans"/>
                <a:cs typeface="Open Sans"/>
                <a:sym typeface="Open Sans"/>
              </a:rPr>
              <a:t>) для</a:t>
            </a:r>
            <a:r>
              <a:rPr b="1" lang="ru-RU" sz="2600">
                <a:solidFill>
                  <a:schemeClr val="accent4"/>
                </a:solidFill>
                <a:latin typeface="Open Sans"/>
                <a:ea typeface="Open Sans"/>
                <a:cs typeface="Open Sans"/>
                <a:sym typeface="Open Sans"/>
              </a:rPr>
              <a:t> </a:t>
            </a:r>
            <a:r>
              <a:rPr b="1" i="0" lang="ru-RU" sz="2600" u="none" cap="none" strike="noStrike">
                <a:solidFill>
                  <a:schemeClr val="accent4"/>
                </a:solidFill>
                <a:latin typeface="Open Sans"/>
                <a:ea typeface="Open Sans"/>
                <a:cs typeface="Open Sans"/>
                <a:sym typeface="Open Sans"/>
              </a:rPr>
              <a:t>викладачів</a:t>
            </a:r>
            <a:endParaRPr b="1" i="0" sz="26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40" name="Shape 340"/>
        <p:cNvGrpSpPr/>
        <p:nvPr/>
      </p:nvGrpSpPr>
      <p:grpSpPr>
        <a:xfrm>
          <a:off x="0" y="0"/>
          <a:ext cx="0" cy="0"/>
          <a:chOff x="0" y="0"/>
          <a:chExt cx="0" cy="0"/>
        </a:xfrm>
      </p:grpSpPr>
      <p:sp>
        <p:nvSpPr>
          <p:cNvPr id="341" name="Google Shape;341;p26"/>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2" name="Google Shape;342;p2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3" name="Google Shape;343;p26"/>
          <p:cNvSpPr txBox="1"/>
          <p:nvPr/>
        </p:nvSpPr>
        <p:spPr>
          <a:xfrm>
            <a:off x="3148475" y="75100"/>
            <a:ext cx="5913000" cy="43653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400"/>
              <a:buFont typeface="Arial"/>
              <a:buNone/>
            </a:pPr>
            <a:r>
              <a:rPr b="1" i="0" lang="ru-RU" sz="1400" u="none" cap="none" strike="noStrike">
                <a:solidFill>
                  <a:srgbClr val="004993"/>
                </a:solidFill>
                <a:latin typeface="Open Sans"/>
                <a:ea typeface="Open Sans"/>
                <a:cs typeface="Open Sans"/>
                <a:sym typeface="Open Sans"/>
              </a:rPr>
              <a:t>Виховання активних підходів: </a:t>
            </a:r>
            <a:r>
              <a:rPr b="0" i="0" lang="ru-RU" sz="1400" u="none" cap="none" strike="noStrike">
                <a:solidFill>
                  <a:srgbClr val="004993"/>
                </a:solidFill>
                <a:latin typeface="Open Sans"/>
                <a:ea typeface="Open Sans"/>
                <a:cs typeface="Open Sans"/>
                <a:sym typeface="Open Sans"/>
              </a:rPr>
              <a:t>викладачі можуть розробляти різноманітні практичні стратегії для підтримки досвіду навчання на практиці на основі реміксу / адаптації </a:t>
            </a:r>
            <a:r>
              <a:rPr lang="ru-RU">
                <a:solidFill>
                  <a:srgbClr val="004993"/>
                </a:solidFill>
                <a:latin typeface="Open Sans"/>
                <a:ea typeface="Open Sans"/>
                <a:cs typeface="Open Sans"/>
                <a:sym typeface="Open Sans"/>
              </a:rPr>
              <a:t>BOP</a:t>
            </a:r>
            <a:r>
              <a:rPr b="0" i="0" lang="ru-RU" sz="1400" u="none" cap="none" strike="noStrike">
                <a:solidFill>
                  <a:srgbClr val="004993"/>
                </a:solidFill>
                <a:latin typeface="Open Sans"/>
                <a:ea typeface="Open Sans"/>
                <a:cs typeface="Open Sans"/>
                <a:sym typeface="Open Sans"/>
              </a:rPr>
              <a:t>.</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ru-RU" sz="1400" u="none" cap="none" strike="noStrike">
                <a:solidFill>
                  <a:srgbClr val="004993"/>
                </a:solidFill>
                <a:latin typeface="Open Sans"/>
                <a:ea typeface="Open Sans"/>
                <a:cs typeface="Open Sans"/>
                <a:sym typeface="Open Sans"/>
              </a:rPr>
              <a:t>Сприяння співробітництву:</a:t>
            </a:r>
            <a:r>
              <a:rPr b="0" i="0" lang="ru-RU" sz="1400" u="none" cap="none" strike="noStrike">
                <a:solidFill>
                  <a:srgbClr val="004993"/>
                </a:solidFill>
                <a:latin typeface="Open Sans"/>
                <a:ea typeface="Open Sans"/>
                <a:cs typeface="Open Sans"/>
                <a:sym typeface="Open Sans"/>
              </a:rPr>
              <a:t> зворотний зв’язок між колегами, співпраця студентів та участь експертів збільшуються, і вони збагачують викладачів завдяки процесу, який забезпечується відкритими ліцензіями.</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ru-RU" sz="1400" u="none" cap="none" strike="noStrike">
                <a:solidFill>
                  <a:srgbClr val="004993"/>
                </a:solidFill>
                <a:latin typeface="Open Sans"/>
                <a:ea typeface="Open Sans"/>
                <a:cs typeface="Open Sans"/>
                <a:sym typeface="Open Sans"/>
              </a:rPr>
              <a:t>Підтримання інновацій:</a:t>
            </a:r>
            <a:r>
              <a:rPr b="0" i="0" lang="ru-RU" sz="1400" u="none" cap="none" strike="noStrike">
                <a:solidFill>
                  <a:srgbClr val="004993"/>
                </a:solidFill>
                <a:latin typeface="Open Sans"/>
                <a:ea typeface="Open Sans"/>
                <a:cs typeface="Open Sans"/>
                <a:sym typeface="Open Sans"/>
              </a:rPr>
              <a:t> </a:t>
            </a:r>
            <a:r>
              <a:rPr lang="ru-RU">
                <a:solidFill>
                  <a:srgbClr val="004993"/>
                </a:solidFill>
                <a:latin typeface="Open Sans"/>
                <a:ea typeface="Open Sans"/>
                <a:cs typeface="Open Sans"/>
                <a:sym typeface="Open Sans"/>
              </a:rPr>
              <a:t>BOP</a:t>
            </a:r>
            <a:r>
              <a:rPr b="0" i="0" lang="ru-RU" sz="1400" u="none" cap="none" strike="noStrike">
                <a:solidFill>
                  <a:srgbClr val="004993"/>
                </a:solidFill>
                <a:latin typeface="Open Sans"/>
                <a:ea typeface="Open Sans"/>
                <a:cs typeface="Open Sans"/>
                <a:sym typeface="Open Sans"/>
              </a:rPr>
              <a:t> пропонують можливості для покращення якості викладання та навчальних матеріалів, дозволяючи іншим використовувати їх і надавати конструктивний зворотний зв’язок.</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lang="ru-RU">
                <a:solidFill>
                  <a:srgbClr val="004993"/>
                </a:solidFill>
                <a:latin typeface="Open Sans"/>
                <a:ea typeface="Open Sans"/>
                <a:cs typeface="Open Sans"/>
                <a:sym typeface="Open Sans"/>
              </a:rPr>
              <a:t>Забезпечення спадщини: </a:t>
            </a:r>
            <a:r>
              <a:rPr lang="ru-RU">
                <a:solidFill>
                  <a:srgbClr val="004993"/>
                </a:solidFill>
                <a:latin typeface="Open Sans"/>
                <a:ea typeface="Open Sans"/>
                <a:cs typeface="Open Sans"/>
                <a:sym typeface="Open Sans"/>
              </a:rPr>
              <a:t>процес повторного використання, який ініційований ВОР, триває навіть після виходу автора на пенсію.</a:t>
            </a:r>
            <a:endParaRPr b="0" i="0" sz="1400" u="none" cap="none" strike="noStrike">
              <a:solidFill>
                <a:srgbClr val="000000"/>
              </a:solidFill>
              <a:latin typeface="Arial"/>
              <a:ea typeface="Arial"/>
              <a:cs typeface="Arial"/>
              <a:sym typeface="Arial"/>
            </a:endParaRPr>
          </a:p>
        </p:txBody>
      </p:sp>
      <p:cxnSp>
        <p:nvCxnSpPr>
          <p:cNvPr id="344" name="Google Shape;344;p2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45" name="Google Shape;345;p26"/>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46" name="Google Shape;346;p26"/>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7" name="Google Shape;347;p26"/>
          <p:cNvSpPr txBox="1"/>
          <p:nvPr/>
        </p:nvSpPr>
        <p:spPr>
          <a:xfrm>
            <a:off x="0" y="1504950"/>
            <a:ext cx="30726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Переваги</a:t>
            </a:r>
            <a:endParaRPr b="1" i="0" sz="26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відкритої </a:t>
            </a:r>
            <a:endParaRPr b="1" i="0" sz="26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освіти (</a:t>
            </a:r>
            <a:r>
              <a:rPr b="1" lang="ru-RU" sz="2600">
                <a:solidFill>
                  <a:schemeClr val="lt1"/>
                </a:solidFill>
                <a:latin typeface="Open Sans"/>
                <a:ea typeface="Open Sans"/>
                <a:cs typeface="Open Sans"/>
                <a:sym typeface="Open Sans"/>
              </a:rPr>
              <a:t>BO</a:t>
            </a:r>
            <a:r>
              <a:rPr b="1" i="0" lang="ru-RU" sz="2600" u="none" cap="none" strike="noStrike">
                <a:solidFill>
                  <a:schemeClr val="lt1"/>
                </a:solidFill>
                <a:latin typeface="Open Sans"/>
                <a:ea typeface="Open Sans"/>
                <a:cs typeface="Open Sans"/>
                <a:sym typeface="Open Sans"/>
              </a:rPr>
              <a:t>) для</a:t>
            </a:r>
            <a:r>
              <a:rPr b="1" lang="ru-RU" sz="2600">
                <a:solidFill>
                  <a:schemeClr val="accent4"/>
                </a:solidFill>
                <a:latin typeface="Open Sans"/>
                <a:ea typeface="Open Sans"/>
                <a:cs typeface="Open Sans"/>
                <a:sym typeface="Open Sans"/>
              </a:rPr>
              <a:t> </a:t>
            </a:r>
            <a:r>
              <a:rPr b="1" i="0" lang="ru-RU" sz="2600" u="none" cap="none" strike="noStrike">
                <a:solidFill>
                  <a:schemeClr val="accent4"/>
                </a:solidFill>
                <a:latin typeface="Open Sans"/>
                <a:ea typeface="Open Sans"/>
                <a:cs typeface="Open Sans"/>
                <a:sym typeface="Open Sans"/>
              </a:rPr>
              <a:t>викладачів</a:t>
            </a:r>
            <a:endParaRPr b="1" i="0" sz="26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51" name="Shape 351"/>
        <p:cNvGrpSpPr/>
        <p:nvPr/>
      </p:nvGrpSpPr>
      <p:grpSpPr>
        <a:xfrm>
          <a:off x="0" y="0"/>
          <a:ext cx="0" cy="0"/>
          <a:chOff x="0" y="0"/>
          <a:chExt cx="0" cy="0"/>
        </a:xfrm>
      </p:grpSpPr>
      <p:sp>
        <p:nvSpPr>
          <p:cNvPr id="352" name="Google Shape;352;p2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3" name="Google Shape;353;p2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4" name="Google Shape;354;p27"/>
          <p:cNvSpPr txBox="1"/>
          <p:nvPr/>
        </p:nvSpPr>
        <p:spPr>
          <a:xfrm>
            <a:off x="3140925" y="630625"/>
            <a:ext cx="5460000" cy="41811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400"/>
              <a:buFont typeface="Arial"/>
              <a:buNone/>
            </a:pPr>
            <a:r>
              <a:rPr b="1" i="0" lang="ru-RU" sz="1400" u="none" cap="none" strike="noStrike">
                <a:solidFill>
                  <a:srgbClr val="004993"/>
                </a:solidFill>
                <a:latin typeface="Open Sans"/>
                <a:ea typeface="Open Sans"/>
                <a:cs typeface="Open Sans"/>
                <a:sym typeface="Open Sans"/>
              </a:rPr>
              <a:t>Розширення вибору:</a:t>
            </a:r>
            <a:r>
              <a:rPr b="0" i="0" lang="ru-RU" sz="1400" u="none" cap="none" strike="noStrike">
                <a:solidFill>
                  <a:srgbClr val="004993"/>
                </a:solidFill>
                <a:latin typeface="Open Sans"/>
                <a:ea typeface="Open Sans"/>
                <a:cs typeface="Open Sans"/>
                <a:sym typeface="Open Sans"/>
              </a:rPr>
              <a:t> підручники як </a:t>
            </a:r>
            <a:r>
              <a:rPr lang="ru-RU">
                <a:solidFill>
                  <a:srgbClr val="004993"/>
                </a:solidFill>
                <a:latin typeface="Open Sans"/>
                <a:ea typeface="Open Sans"/>
                <a:cs typeface="Open Sans"/>
                <a:sym typeface="Open Sans"/>
              </a:rPr>
              <a:t>BOP</a:t>
            </a:r>
            <a:r>
              <a:rPr b="0" i="0" lang="ru-RU" sz="1400" u="none" cap="none" strike="noStrike">
                <a:solidFill>
                  <a:srgbClr val="004993"/>
                </a:solidFill>
                <a:latin typeface="Open Sans"/>
                <a:ea typeface="Open Sans"/>
                <a:cs typeface="Open Sans"/>
                <a:sym typeface="Open Sans"/>
              </a:rPr>
              <a:t> розширюють ресурси викладачів і можуть гарантувати такий самий високий рівень якості, що і традиційні підручники..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ru-RU" sz="1400" u="none" cap="none" strike="noStrike">
                <a:solidFill>
                  <a:srgbClr val="004993"/>
                </a:solidFill>
                <a:latin typeface="Open Sans"/>
                <a:ea typeface="Open Sans"/>
                <a:cs typeface="Open Sans"/>
                <a:sym typeface="Open Sans"/>
              </a:rPr>
              <a:t>Підвищення академічної свободи:</a:t>
            </a:r>
            <a:r>
              <a:rPr b="0" i="0" lang="ru-RU" sz="1400" u="none" cap="none" strike="noStrike">
                <a:solidFill>
                  <a:srgbClr val="004993"/>
                </a:solidFill>
                <a:latin typeface="Open Sans"/>
                <a:ea typeface="Open Sans"/>
                <a:cs typeface="Open Sans"/>
                <a:sym typeface="Open Sans"/>
              </a:rPr>
              <a:t> відкриті ліцензії на </a:t>
            </a:r>
            <a:r>
              <a:rPr lang="ru-RU">
                <a:solidFill>
                  <a:srgbClr val="004993"/>
                </a:solidFill>
                <a:latin typeface="Open Sans"/>
                <a:ea typeface="Open Sans"/>
                <a:cs typeface="Open Sans"/>
                <a:sym typeface="Open Sans"/>
              </a:rPr>
              <a:t>BOP</a:t>
            </a:r>
            <a:r>
              <a:rPr b="0" i="0" lang="ru-RU" sz="1400" u="none" cap="none" strike="noStrike">
                <a:solidFill>
                  <a:srgbClr val="004993"/>
                </a:solidFill>
                <a:latin typeface="Open Sans"/>
                <a:ea typeface="Open Sans"/>
                <a:cs typeface="Open Sans"/>
                <a:sym typeface="Open Sans"/>
              </a:rPr>
              <a:t> дозволяють викладачам регулярно змінювати та оновлювати навчальні ресурси для своїх курсів.</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ru-RU" sz="1400" u="none" cap="none" strike="noStrike">
                <a:solidFill>
                  <a:srgbClr val="004993"/>
                </a:solidFill>
                <a:latin typeface="Open Sans"/>
                <a:ea typeface="Open Sans"/>
                <a:cs typeface="Open Sans"/>
                <a:sym typeface="Open Sans"/>
              </a:rPr>
              <a:t>Демонстрація інновацій та творчості: </a:t>
            </a:r>
            <a:r>
              <a:rPr b="0" i="0" lang="ru-RU" sz="1400" u="none" cap="none" strike="noStrike">
                <a:solidFill>
                  <a:srgbClr val="004993"/>
                </a:solidFill>
                <a:latin typeface="Open Sans"/>
                <a:ea typeface="Open Sans"/>
                <a:cs typeface="Open Sans"/>
                <a:sym typeface="Open Sans"/>
              </a:rPr>
              <a:t>креативність викладачів може вразити потенційних студентів і спонсорів. Це допоможе збільшити кількість студентів на певні курси та підвищити цінність окремих викладачів.</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55" name="Google Shape;355;p2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56" name="Google Shape;356;p2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57" name="Google Shape;357;p2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8" name="Google Shape;358;p27"/>
          <p:cNvSpPr txBox="1"/>
          <p:nvPr/>
        </p:nvSpPr>
        <p:spPr>
          <a:xfrm>
            <a:off x="24700" y="1505375"/>
            <a:ext cx="30726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Переваги</a:t>
            </a:r>
            <a:endParaRPr b="1" i="0" sz="26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відкритої </a:t>
            </a:r>
            <a:endParaRPr b="1" i="0" sz="26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освіти (</a:t>
            </a:r>
            <a:r>
              <a:rPr b="1" lang="ru-RU" sz="2600">
                <a:solidFill>
                  <a:schemeClr val="lt1"/>
                </a:solidFill>
                <a:latin typeface="Open Sans"/>
                <a:ea typeface="Open Sans"/>
                <a:cs typeface="Open Sans"/>
                <a:sym typeface="Open Sans"/>
              </a:rPr>
              <a:t>BO</a:t>
            </a:r>
            <a:r>
              <a:rPr b="1" i="0" lang="ru-RU" sz="2600" u="none" cap="none" strike="noStrike">
                <a:solidFill>
                  <a:schemeClr val="lt1"/>
                </a:solidFill>
                <a:latin typeface="Open Sans"/>
                <a:ea typeface="Open Sans"/>
                <a:cs typeface="Open Sans"/>
                <a:sym typeface="Open Sans"/>
              </a:rPr>
              <a:t>) для</a:t>
            </a:r>
            <a:r>
              <a:rPr b="1" lang="ru-RU" sz="2600">
                <a:solidFill>
                  <a:schemeClr val="accent4"/>
                </a:solidFill>
                <a:latin typeface="Open Sans"/>
                <a:ea typeface="Open Sans"/>
                <a:cs typeface="Open Sans"/>
                <a:sym typeface="Open Sans"/>
              </a:rPr>
              <a:t> </a:t>
            </a:r>
            <a:r>
              <a:rPr b="1" i="0" lang="ru-RU" sz="2600" u="none" cap="none" strike="noStrike">
                <a:solidFill>
                  <a:schemeClr val="accent4"/>
                </a:solidFill>
                <a:latin typeface="Open Sans"/>
                <a:ea typeface="Open Sans"/>
                <a:cs typeface="Open Sans"/>
                <a:sym typeface="Open Sans"/>
              </a:rPr>
              <a:t>викладачів</a:t>
            </a:r>
            <a:endParaRPr b="1" i="0" sz="26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62" name="Shape 362"/>
        <p:cNvGrpSpPr/>
        <p:nvPr/>
      </p:nvGrpSpPr>
      <p:grpSpPr>
        <a:xfrm>
          <a:off x="0" y="0"/>
          <a:ext cx="0" cy="0"/>
          <a:chOff x="0" y="0"/>
          <a:chExt cx="0" cy="0"/>
        </a:xfrm>
      </p:grpSpPr>
      <p:sp>
        <p:nvSpPr>
          <p:cNvPr id="363" name="Google Shape;363;p28"/>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4" name="Google Shape;364;p2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5" name="Google Shape;365;p28"/>
          <p:cNvSpPr txBox="1"/>
          <p:nvPr/>
        </p:nvSpPr>
        <p:spPr>
          <a:xfrm>
            <a:off x="3077425" y="24700"/>
            <a:ext cx="6066600" cy="4499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300"/>
              <a:buFont typeface="Arial"/>
              <a:buNone/>
            </a:pPr>
            <a:r>
              <a:rPr b="1" lang="ru-RU" sz="1300">
                <a:solidFill>
                  <a:srgbClr val="004993"/>
                </a:solidFill>
                <a:latin typeface="Open Sans"/>
                <a:ea typeface="Open Sans"/>
                <a:cs typeface="Open Sans"/>
                <a:sym typeface="Open Sans"/>
              </a:rPr>
              <a:t>Сприяння економії за рахунок масштабу: </a:t>
            </a:r>
            <a:r>
              <a:rPr lang="ru-RU" sz="1300">
                <a:solidFill>
                  <a:schemeClr val="lt1"/>
                </a:solidFill>
                <a:latin typeface="Open Sans"/>
                <a:ea typeface="Open Sans"/>
                <a:cs typeface="Open Sans"/>
                <a:sym typeface="Open Sans"/>
              </a:rPr>
              <a:t>ВОР є безкоштовними онлайн, їх можна роздрукувати, зберігати назавжди та легко оновлювати. Замість того, щоб купувати підручники, кошти можуть бути перенаправлені на технології, покращення навчання або зменшення боргу.</a:t>
            </a:r>
            <a:endParaRPr b="1"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300"/>
              <a:buFont typeface="Arial"/>
              <a:buNone/>
            </a:pPr>
            <a:r>
              <a:rPr b="1" i="0" lang="ru-RU" sz="1300" u="none" cap="none" strike="noStrike">
                <a:solidFill>
                  <a:srgbClr val="004993"/>
                </a:solidFill>
                <a:latin typeface="Open Sans"/>
                <a:ea typeface="Open Sans"/>
                <a:cs typeface="Open Sans"/>
                <a:sym typeface="Open Sans"/>
              </a:rPr>
              <a:t>Підтримка розвитку професорсько-викладацького складу:</a:t>
            </a:r>
            <a:r>
              <a:rPr b="0" i="0" lang="ru-RU" sz="1300" u="none" cap="none" strike="noStrike">
                <a:solidFill>
                  <a:srgbClr val="004993"/>
                </a:solidFill>
                <a:latin typeface="Open Sans"/>
                <a:ea typeface="Open Sans"/>
                <a:cs typeface="Open Sans"/>
                <a:sym typeface="Open Sans"/>
              </a:rPr>
              <a:t> </a:t>
            </a:r>
            <a:r>
              <a:rPr b="0" i="0" lang="ru-RU" sz="1300" u="none" cap="none" strike="noStrike">
                <a:solidFill>
                  <a:schemeClr val="lt1"/>
                </a:solidFill>
                <a:latin typeface="Open Sans"/>
                <a:ea typeface="Open Sans"/>
                <a:cs typeface="Open Sans"/>
                <a:sym typeface="Open Sans"/>
              </a:rPr>
              <a:t>розширений доступ та використання </a:t>
            </a:r>
            <a:r>
              <a:rPr lang="ru-RU" sz="1300">
                <a:solidFill>
                  <a:schemeClr val="lt1"/>
                </a:solidFill>
                <a:latin typeface="Open Sans"/>
                <a:ea typeface="Open Sans"/>
                <a:cs typeface="Open Sans"/>
                <a:sym typeface="Open Sans"/>
              </a:rPr>
              <a:t>BOP</a:t>
            </a:r>
            <a:r>
              <a:rPr b="0" i="0" lang="ru-RU" sz="1300" u="none" cap="none" strike="noStrike">
                <a:solidFill>
                  <a:schemeClr val="lt1"/>
                </a:solidFill>
                <a:latin typeface="Open Sans"/>
                <a:ea typeface="Open Sans"/>
                <a:cs typeface="Open Sans"/>
                <a:sym typeface="Open Sans"/>
              </a:rPr>
              <a:t>, а також взаємне навчання між викладачами різних інституцій заохочуються разом із покращенням якості навчальних матеріалів. </a:t>
            </a:r>
            <a:endParaRPr b="1"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300"/>
              <a:buFont typeface="Arial"/>
              <a:buNone/>
            </a:pPr>
            <a:r>
              <a:rPr b="1" i="0" lang="ru-RU" sz="1300" u="none" cap="none" strike="noStrike">
                <a:solidFill>
                  <a:srgbClr val="004993"/>
                </a:solidFill>
                <a:latin typeface="Open Sans"/>
                <a:ea typeface="Open Sans"/>
                <a:cs typeface="Open Sans"/>
                <a:sym typeface="Open Sans"/>
              </a:rPr>
              <a:t>Максимальне використання державних інвестицій:  </a:t>
            </a:r>
            <a:r>
              <a:rPr b="0" i="0" lang="ru-RU" sz="1300" u="none" cap="none" strike="noStrike">
                <a:solidFill>
                  <a:schemeClr val="lt1"/>
                </a:solidFill>
                <a:latin typeface="Open Sans"/>
                <a:ea typeface="Open Sans"/>
                <a:cs typeface="Open Sans"/>
                <a:sym typeface="Open Sans"/>
              </a:rPr>
              <a:t>ресурси, що надходять як державне фінансування, використовуються для створення загальнодоступних знань і розподіляються між кількома установам за менших додаткових витрат.</a:t>
            </a:r>
            <a:endParaRPr b="1"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300"/>
              <a:buFont typeface="Arial"/>
              <a:buNone/>
            </a:pPr>
            <a:r>
              <a:rPr b="1" i="0" lang="ru-RU" sz="1300" u="none" cap="none" strike="noStrike">
                <a:solidFill>
                  <a:srgbClr val="004993"/>
                </a:solidFill>
                <a:latin typeface="Open Sans"/>
                <a:ea typeface="Open Sans"/>
                <a:cs typeface="Open Sans"/>
                <a:sym typeface="Open Sans"/>
              </a:rPr>
              <a:t>Підтримання самореклами: </a:t>
            </a:r>
            <a:r>
              <a:rPr lang="ru-RU" sz="1300">
                <a:solidFill>
                  <a:schemeClr val="lt1"/>
                </a:solidFill>
                <a:latin typeface="Open Sans"/>
                <a:ea typeface="Open Sans"/>
                <a:cs typeface="Open Sans"/>
                <a:sym typeface="Open Sans"/>
              </a:rPr>
              <a:t>публічний імідж закладу може значно покращитися завдяки якісним ВОР, якими він ділиться та які використовуються повторно. </a:t>
            </a:r>
            <a:endParaRPr b="1"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1000"/>
              </a:spcAft>
              <a:buClr>
                <a:srgbClr val="000000"/>
              </a:buClr>
              <a:buSzPts val="1300"/>
              <a:buFont typeface="Arial"/>
              <a:buNone/>
            </a:pPr>
            <a:r>
              <a:rPr b="1" i="0" lang="ru-RU" sz="1300" u="none" cap="none" strike="noStrike">
                <a:solidFill>
                  <a:srgbClr val="004993"/>
                </a:solidFill>
                <a:latin typeface="Open Sans"/>
                <a:ea typeface="Open Sans"/>
                <a:cs typeface="Open Sans"/>
                <a:sym typeface="Open Sans"/>
              </a:rPr>
              <a:t>Підтримка міжнародного співробітництва:  </a:t>
            </a:r>
            <a:r>
              <a:rPr b="0" i="0" lang="ru-RU" sz="1300" u="none" cap="none" strike="noStrike">
                <a:solidFill>
                  <a:schemeClr val="lt1"/>
                </a:solidFill>
                <a:latin typeface="Open Sans"/>
                <a:ea typeface="Open Sans"/>
                <a:cs typeface="Open Sans"/>
                <a:sym typeface="Open Sans"/>
              </a:rPr>
              <a:t>робота з </a:t>
            </a:r>
            <a:r>
              <a:rPr lang="ru-RU" sz="1300">
                <a:solidFill>
                  <a:schemeClr val="lt1"/>
                </a:solidFill>
                <a:latin typeface="Open Sans"/>
                <a:ea typeface="Open Sans"/>
                <a:cs typeface="Open Sans"/>
                <a:sym typeface="Open Sans"/>
              </a:rPr>
              <a:t>BOP</a:t>
            </a:r>
            <a:r>
              <a:rPr b="0" i="0" lang="ru-RU" sz="1300" u="none" cap="none" strike="noStrike">
                <a:solidFill>
                  <a:schemeClr val="lt1"/>
                </a:solidFill>
                <a:latin typeface="Open Sans"/>
                <a:ea typeface="Open Sans"/>
                <a:cs typeface="Open Sans"/>
                <a:sym typeface="Open Sans"/>
              </a:rPr>
              <a:t> підвищує впізнаваність установи, покращує її репутацію на міжнародному рівні завдяки активній співпраці з іншими установами по всьому світу.</a:t>
            </a:r>
            <a:endParaRPr b="1" i="0" sz="1300" u="none" cap="none" strike="noStrike">
              <a:solidFill>
                <a:schemeClr val="lt1"/>
              </a:solidFill>
              <a:latin typeface="Open Sans"/>
              <a:ea typeface="Open Sans"/>
              <a:cs typeface="Open Sans"/>
              <a:sym typeface="Open Sans"/>
            </a:endParaRPr>
          </a:p>
        </p:txBody>
      </p:sp>
      <p:cxnSp>
        <p:nvCxnSpPr>
          <p:cNvPr id="366" name="Google Shape;366;p2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67" name="Google Shape;367;p2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68" name="Google Shape;368;p28"/>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9" name="Google Shape;369;p28"/>
          <p:cNvSpPr txBox="1"/>
          <p:nvPr/>
        </p:nvSpPr>
        <p:spPr>
          <a:xfrm>
            <a:off x="69368" y="1505375"/>
            <a:ext cx="29010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Переваги</a:t>
            </a:r>
            <a:endParaRPr b="1" i="0" sz="26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відкритої освіти (</a:t>
            </a:r>
            <a:r>
              <a:rPr b="1" lang="ru-RU" sz="2600">
                <a:solidFill>
                  <a:schemeClr val="lt1"/>
                </a:solidFill>
                <a:latin typeface="Open Sans"/>
                <a:ea typeface="Open Sans"/>
                <a:cs typeface="Open Sans"/>
                <a:sym typeface="Open Sans"/>
              </a:rPr>
              <a:t>BO</a:t>
            </a:r>
            <a:r>
              <a:rPr b="1" i="0" lang="ru-RU" sz="2600" u="none" cap="none" strike="noStrike">
                <a:solidFill>
                  <a:schemeClr val="lt1"/>
                </a:solidFill>
                <a:latin typeface="Open Sans"/>
                <a:ea typeface="Open Sans"/>
                <a:cs typeface="Open Sans"/>
                <a:sym typeface="Open Sans"/>
              </a:rPr>
              <a:t>) для </a:t>
            </a:r>
            <a:r>
              <a:rPr b="1" i="0" lang="ru-RU" sz="2600" u="none" cap="none" strike="noStrike">
                <a:solidFill>
                  <a:srgbClr val="45BEDF"/>
                </a:solidFill>
                <a:latin typeface="Open Sans"/>
                <a:ea typeface="Open Sans"/>
                <a:cs typeface="Open Sans"/>
                <a:sym typeface="Open Sans"/>
              </a:rPr>
              <a:t>інституцій</a:t>
            </a:r>
            <a:endParaRPr b="1" i="0" sz="26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71" name="Shape 71"/>
        <p:cNvGrpSpPr/>
        <p:nvPr/>
      </p:nvGrpSpPr>
      <p:grpSpPr>
        <a:xfrm>
          <a:off x="0" y="0"/>
          <a:ext cx="0" cy="0"/>
          <a:chOff x="0" y="0"/>
          <a:chExt cx="0" cy="0"/>
        </a:xfrm>
      </p:grpSpPr>
      <p:sp>
        <p:nvSpPr>
          <p:cNvPr id="72" name="Google Shape;72;p3"/>
          <p:cNvSpPr txBox="1"/>
          <p:nvPr/>
        </p:nvSpPr>
        <p:spPr>
          <a:xfrm>
            <a:off x="3629851" y="1719538"/>
            <a:ext cx="48591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i="0" lang="ru-RU" sz="4500" u="none" cap="none" strike="noStrike">
                <a:solidFill>
                  <a:srgbClr val="004993"/>
                </a:solidFill>
                <a:latin typeface="Open Sans"/>
                <a:ea typeface="Open Sans"/>
                <a:cs typeface="Open Sans"/>
                <a:sym typeface="Open Sans"/>
              </a:rPr>
              <a:t>Що таке </a:t>
            </a:r>
            <a:r>
              <a:rPr b="1" lang="ru-RU" sz="4500">
                <a:solidFill>
                  <a:srgbClr val="004993"/>
                </a:solidFill>
                <a:latin typeface="Open Sans"/>
                <a:ea typeface="Open Sans"/>
                <a:cs typeface="Open Sans"/>
                <a:sym typeface="Open Sans"/>
              </a:rPr>
              <a:t>BOP</a:t>
            </a:r>
            <a:r>
              <a:rPr b="1" i="0" lang="ru-RU" sz="4500" u="none" cap="none" strike="noStrike">
                <a:solidFill>
                  <a:srgbClr val="004993"/>
                </a:solidFill>
                <a:latin typeface="Open Sans"/>
                <a:ea typeface="Open Sans"/>
                <a:cs typeface="Open Sans"/>
                <a:sym typeface="Open Sans"/>
              </a:rPr>
              <a:t>?</a:t>
            </a:r>
            <a:endParaRPr b="1" i="0" sz="4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500"/>
              <a:buFont typeface="Arial"/>
              <a:buNone/>
            </a:pPr>
            <a:r>
              <a:rPr b="1" lang="ru-RU" sz="2700">
                <a:solidFill>
                  <a:srgbClr val="004993"/>
                </a:solidFill>
                <a:latin typeface="Open Sans"/>
                <a:ea typeface="Open Sans"/>
                <a:cs typeface="Open Sans"/>
                <a:sym typeface="Open Sans"/>
              </a:rPr>
              <a:t>(відкриті освітні ресурси)</a:t>
            </a:r>
            <a:endParaRPr b="1" sz="2700">
              <a:solidFill>
                <a:srgbClr val="004993"/>
              </a:solidFill>
              <a:latin typeface="Open Sans"/>
              <a:ea typeface="Open Sans"/>
              <a:cs typeface="Open Sans"/>
              <a:sym typeface="Open Sans"/>
            </a:endParaRPr>
          </a:p>
        </p:txBody>
      </p:sp>
      <p:sp>
        <p:nvSpPr>
          <p:cNvPr id="73" name="Google Shape;73;p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74" name="Google Shape;74;p3"/>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75" name="Google Shape;75;p3"/>
          <p:cNvSpPr txBox="1"/>
          <p:nvPr/>
        </p:nvSpPr>
        <p:spPr>
          <a:xfrm>
            <a:off x="817575" y="1538714"/>
            <a:ext cx="2568600" cy="20934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3200"/>
              <a:buFont typeface="Arial"/>
              <a:buNone/>
            </a:pPr>
            <a:r>
              <a:rPr b="1" lang="ru-RU" sz="3200">
                <a:solidFill>
                  <a:srgbClr val="FFFFFF"/>
                </a:solidFill>
                <a:latin typeface="Open Sans"/>
                <a:ea typeface="Open Sans"/>
                <a:cs typeface="Open Sans"/>
                <a:sym typeface="Open Sans"/>
              </a:rPr>
              <a:t>BOP</a:t>
            </a:r>
            <a:r>
              <a:rPr b="1" i="0" lang="ru-RU" sz="3200" u="none" cap="none" strike="noStrike">
                <a:solidFill>
                  <a:srgbClr val="FFFFFF"/>
                </a:solidFill>
                <a:latin typeface="Open Sans"/>
                <a:ea typeface="Open Sans"/>
                <a:cs typeface="Open Sans"/>
                <a:sym typeface="Open Sans"/>
              </a:rPr>
              <a:t> –</a:t>
            </a:r>
            <a:endParaRPr b="1" i="0" sz="3200" u="none" cap="none" strike="noStrike">
              <a:solidFill>
                <a:srgbClr val="FFFFFF"/>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1800"/>
              <a:buFont typeface="Arial"/>
              <a:buNone/>
            </a:pPr>
            <a:r>
              <a:rPr b="1" i="0" lang="ru-RU" sz="1800" u="none" cap="none" strike="noStrike">
                <a:solidFill>
                  <a:srgbClr val="FFFFFF"/>
                </a:solidFill>
                <a:latin typeface="Open Sans"/>
                <a:ea typeface="Open Sans"/>
                <a:cs typeface="Open Sans"/>
                <a:sym typeface="Open Sans"/>
              </a:rPr>
              <a:t>ВІДКРИТІ ОСВІТНІ</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rPr b="1" i="0" lang="ru-RU" sz="1800" u="none" cap="none" strike="noStrike">
                <a:solidFill>
                  <a:srgbClr val="FFFFFF"/>
                </a:solidFill>
                <a:latin typeface="Open Sans"/>
                <a:ea typeface="Open Sans"/>
                <a:cs typeface="Open Sans"/>
                <a:sym typeface="Open Sans"/>
              </a:rPr>
              <a:t>РЕСУРСИ</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i="0" lang="ru-RU" sz="1200" u="none" cap="none" strike="noStrike">
                <a:solidFill>
                  <a:srgbClr val="FFFFFF"/>
                </a:solidFill>
                <a:latin typeface="Open Sans"/>
                <a:ea typeface="Open Sans"/>
                <a:cs typeface="Open Sans"/>
                <a:sym typeface="Open Sans"/>
              </a:rPr>
              <a:t>основи</a:t>
            </a:r>
            <a:endParaRPr b="1" i="0" sz="1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200"/>
              <a:buFont typeface="Arial"/>
              <a:buNone/>
            </a:pPr>
            <a:r>
              <a:t/>
            </a:r>
            <a:endParaRPr b="1" i="0" sz="3200" u="none" cap="none" strike="noStrike">
              <a:solidFill>
                <a:srgbClr val="FFFFFF"/>
              </a:solidFill>
              <a:latin typeface="Open Sans"/>
              <a:ea typeface="Open Sans"/>
              <a:cs typeface="Open Sans"/>
              <a:sym typeface="Open Sans"/>
            </a:endParaRPr>
          </a:p>
        </p:txBody>
      </p:sp>
      <p:pic>
        <p:nvPicPr>
          <p:cNvPr id="76" name="Google Shape;76;p3"/>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sp>
        <p:nvSpPr>
          <p:cNvPr id="77" name="Google Shape;77;p3"/>
          <p:cNvSpPr txBox="1"/>
          <p:nvPr/>
        </p:nvSpPr>
        <p:spPr>
          <a:xfrm>
            <a:off x="1316025" y="4698300"/>
            <a:ext cx="5313600" cy="396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700"/>
              <a:buFont typeface="Arial"/>
              <a:buNone/>
            </a:pPr>
            <a:r>
              <a:rPr b="0" i="0" lang="ru-RU" sz="800" u="none" cap="none" strike="noStrike">
                <a:solidFill>
                  <a:srgbClr val="000000"/>
                </a:solidFill>
                <a:latin typeface="Open Sans"/>
                <a:ea typeface="Open Sans"/>
                <a:cs typeface="Open Sans"/>
                <a:sym typeface="Open Sans"/>
              </a:rPr>
              <a:t>This work is a derivative of “Ukrainian_</a:t>
            </a:r>
            <a:r>
              <a:rPr b="0" i="0" lang="ru-RU" sz="800" u="none" cap="none" strike="noStrike">
                <a:solidFill>
                  <a:schemeClr val="dk1"/>
                </a:solidFill>
                <a:latin typeface="Open Sans"/>
                <a:ea typeface="Open Sans"/>
                <a:cs typeface="Open Sans"/>
                <a:sym typeface="Open Sans"/>
              </a:rPr>
              <a:t>1. OE Benefits - ENOEL slides”,</a:t>
            </a:r>
            <a:endParaRPr b="0" i="0" sz="8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700"/>
              <a:buFont typeface="Arial"/>
              <a:buNone/>
            </a:pPr>
            <a:r>
              <a:rPr lang="ru-RU" sz="800" u="sng">
                <a:solidFill>
                  <a:schemeClr val="hlink"/>
                </a:solidFill>
                <a:latin typeface="Open Sans"/>
                <a:ea typeface="Open Sans"/>
                <a:cs typeface="Open Sans"/>
                <a:sym typeface="Open Sans"/>
                <a:hlinkClick r:id="rId5"/>
              </a:rPr>
              <a:t>https://doi.org/10.5281/zenodo.5568482</a:t>
            </a:r>
            <a:r>
              <a:rPr b="0" i="0" lang="ru-RU" sz="800" u="none" cap="none" strike="noStrike">
                <a:solidFill>
                  <a:schemeClr val="dk1"/>
                </a:solidFill>
                <a:latin typeface="Open Sans"/>
                <a:ea typeface="Open Sans"/>
                <a:cs typeface="Open Sans"/>
                <a:sym typeface="Open Sans"/>
              </a:rPr>
              <a:t>, by </a:t>
            </a:r>
            <a:r>
              <a:rPr b="0" i="0" lang="ru-RU" sz="800" u="sng" cap="none" strike="noStrike">
                <a:solidFill>
                  <a:schemeClr val="accent5"/>
                </a:solidFill>
                <a:latin typeface="Open Sans"/>
                <a:ea typeface="Open Sans"/>
                <a:cs typeface="Open Sans"/>
                <a:sym typeface="Open Sans"/>
                <a:hlinkClick r:id="rId6">
                  <a:extLst>
                    <a:ext uri="{A12FA001-AC4F-418D-AE19-62706E023703}">
                      <ahyp:hlinkClr val="tx"/>
                    </a:ext>
                  </a:extLst>
                </a:hlinkClick>
              </a:rPr>
              <a:t>SPARC EUROPE</a:t>
            </a:r>
            <a:r>
              <a:rPr b="0" i="0" lang="ru-RU" sz="800" u="none" cap="none" strike="noStrike">
                <a:solidFill>
                  <a:srgbClr val="004993"/>
                </a:solidFill>
                <a:latin typeface="Open Sans"/>
                <a:ea typeface="Open Sans"/>
                <a:cs typeface="Open Sans"/>
                <a:sym typeface="Open Sans"/>
              </a:rPr>
              <a:t> </a:t>
            </a:r>
            <a:r>
              <a:rPr b="0" i="0" lang="ru-RU" sz="800" u="none" cap="none" strike="noStrike">
                <a:solidFill>
                  <a:schemeClr val="dk1"/>
                </a:solidFill>
                <a:latin typeface="Open Sans"/>
                <a:ea typeface="Open Sans"/>
                <a:cs typeface="Open Sans"/>
                <a:sym typeface="Open Sans"/>
              </a:rPr>
              <a:t>(ENOEL) </a:t>
            </a:r>
            <a:r>
              <a:rPr b="0" i="0" lang="ru-RU" sz="800" u="sng" cap="none" strike="noStrike">
                <a:solidFill>
                  <a:schemeClr val="accent5"/>
                </a:solidFill>
                <a:latin typeface="Open Sans"/>
                <a:ea typeface="Open Sans"/>
                <a:cs typeface="Open Sans"/>
                <a:sym typeface="Open Sans"/>
                <a:hlinkClick r:id="rId7">
                  <a:extLst>
                    <a:ext uri="{A12FA001-AC4F-418D-AE19-62706E023703}">
                      <ahyp:hlinkClr val="tx"/>
                    </a:ext>
                  </a:extLst>
                </a:hlinkClick>
              </a:rPr>
              <a:t>CC BY</a:t>
            </a:r>
            <a:endParaRPr b="0" i="0" sz="800" u="none" cap="none" strike="noStrike">
              <a:solidFill>
                <a:srgbClr val="000000"/>
              </a:solidFill>
              <a:latin typeface="Open Sans"/>
              <a:ea typeface="Open Sans"/>
              <a:cs typeface="Open Sans"/>
              <a:sym typeface="Open Sans"/>
            </a:endParaRPr>
          </a:p>
        </p:txBody>
      </p:sp>
      <p:sp>
        <p:nvSpPr>
          <p:cNvPr id="78" name="Google Shape;78;p3"/>
          <p:cNvSpPr txBox="1"/>
          <p:nvPr/>
        </p:nvSpPr>
        <p:spPr>
          <a:xfrm>
            <a:off x="7522677" y="4695575"/>
            <a:ext cx="1282500" cy="350400"/>
          </a:xfrm>
          <a:prstGeom prst="rect">
            <a:avLst/>
          </a:prstGeom>
          <a:noFill/>
          <a:ln>
            <a:noFill/>
          </a:ln>
        </p:spPr>
        <p:txBody>
          <a:bodyPr anchorCtr="0" anchor="t" bIns="74375" lIns="74375" spcFirstLastPara="1" rIns="74375" wrap="square" tIns="74375">
            <a:spAutoFit/>
          </a:bodyPr>
          <a:lstStyle/>
          <a:p>
            <a:pPr indent="0" lvl="0" marL="0" rtl="0" algn="ctr">
              <a:spcBef>
                <a:spcPts val="0"/>
              </a:spcBef>
              <a:spcAft>
                <a:spcPts val="0"/>
              </a:spcAft>
              <a:buClr>
                <a:schemeClr val="dk1"/>
              </a:buClr>
              <a:buSzPts val="1400"/>
              <a:buFont typeface="Arial"/>
              <a:buNone/>
            </a:pPr>
            <a:r>
              <a:rPr lang="ru-RU" sz="1300">
                <a:solidFill>
                  <a:schemeClr val="dk1"/>
                </a:solidFill>
                <a:latin typeface="Calibri"/>
                <a:ea typeface="Calibri"/>
                <a:cs typeface="Calibri"/>
                <a:sym typeface="Calibri"/>
              </a:rPr>
              <a:t>ваш логотип тут</a:t>
            </a:r>
            <a:endParaRPr b="1" sz="600">
              <a:latin typeface="Open Sans"/>
              <a:ea typeface="Open Sans"/>
              <a:cs typeface="Open Sans"/>
              <a:sym typeface="Open Sans"/>
            </a:endParaRPr>
          </a:p>
        </p:txBody>
      </p:sp>
      <p:cxnSp>
        <p:nvCxnSpPr>
          <p:cNvPr id="79" name="Google Shape;79;p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
        <p:nvSpPr>
          <p:cNvPr id="80" name="Google Shape;80;p3"/>
          <p:cNvSpPr txBox="1"/>
          <p:nvPr/>
        </p:nvSpPr>
        <p:spPr>
          <a:xfrm>
            <a:off x="6236975" y="484425"/>
            <a:ext cx="2568202"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ru-RU" sz="1400" u="none" cap="none" strike="noStrike">
                <a:solidFill>
                  <a:srgbClr val="FF0000"/>
                </a:solidFill>
                <a:latin typeface="Arial"/>
                <a:ea typeface="Arial"/>
                <a:cs typeface="Arial"/>
                <a:sym typeface="Arial"/>
              </a:rPr>
              <a:t>ПРИКЛАД АДАПТАЦІЇ </a:t>
            </a:r>
            <a:endParaRPr b="0" i="0" sz="1400" u="none" cap="none" strike="noStrike">
              <a:solidFill>
                <a:srgbClr val="FF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ru-RU" sz="1400" u="none" cap="none" strike="noStrike">
                <a:solidFill>
                  <a:srgbClr val="FF0000"/>
                </a:solidFill>
                <a:latin typeface="Arial"/>
                <a:ea typeface="Arial"/>
                <a:cs typeface="Arial"/>
                <a:sym typeface="Arial"/>
              </a:rPr>
              <a:t>ДЛЯ ВАШИХ ПОТРЕБ</a:t>
            </a:r>
            <a:endParaRPr b="0" i="0" sz="1400" u="none" cap="none" strike="noStrike">
              <a:solidFill>
                <a:srgbClr val="000000"/>
              </a:solidFill>
              <a:latin typeface="Arial"/>
              <a:ea typeface="Arial"/>
              <a:cs typeface="Arial"/>
              <a:sym typeface="Arial"/>
            </a:endParaRPr>
          </a:p>
        </p:txBody>
      </p:sp>
      <p:sp>
        <p:nvSpPr>
          <p:cNvPr id="81" name="Google Shape;81;p3"/>
          <p:cNvSpPr txBox="1"/>
          <p:nvPr/>
        </p:nvSpPr>
        <p:spPr>
          <a:xfrm>
            <a:off x="5970826" y="3632113"/>
            <a:ext cx="31005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ru-RU" sz="1400" u="none" cap="none" strike="noStrike">
                <a:solidFill>
                  <a:srgbClr val="FF0000"/>
                </a:solidFill>
                <a:latin typeface="Arial"/>
                <a:ea typeface="Arial"/>
                <a:cs typeface="Arial"/>
                <a:sym typeface="Arial"/>
              </a:rPr>
              <a:t>Додайте логотип вашої організації</a:t>
            </a:r>
            <a:endParaRPr b="0" i="0" sz="1400" u="none" cap="none" strike="noStrike">
              <a:solidFill>
                <a:srgbClr val="FF0000"/>
              </a:solidFill>
              <a:latin typeface="Arial"/>
              <a:ea typeface="Arial"/>
              <a:cs typeface="Arial"/>
              <a:sym typeface="Arial"/>
            </a:endParaRPr>
          </a:p>
        </p:txBody>
      </p:sp>
      <p:sp>
        <p:nvSpPr>
          <p:cNvPr id="82" name="Google Shape;82;p3"/>
          <p:cNvSpPr txBox="1"/>
          <p:nvPr/>
        </p:nvSpPr>
        <p:spPr>
          <a:xfrm>
            <a:off x="764025" y="3632125"/>
            <a:ext cx="26757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ru-RU" sz="1400" u="none" cap="none" strike="noStrike">
                <a:solidFill>
                  <a:srgbClr val="FF0000"/>
                </a:solidFill>
                <a:latin typeface="Arial"/>
                <a:ea typeface="Arial"/>
                <a:cs typeface="Arial"/>
                <a:sym typeface="Arial"/>
              </a:rPr>
              <a:t>Додайте заяву про атрибуцію</a:t>
            </a:r>
            <a:endParaRPr b="0" i="0" sz="1400" u="none" cap="none" strike="noStrike">
              <a:solidFill>
                <a:srgbClr val="FF0000"/>
              </a:solidFill>
              <a:latin typeface="Arial"/>
              <a:ea typeface="Arial"/>
              <a:cs typeface="Arial"/>
              <a:sym typeface="Arial"/>
            </a:endParaRPr>
          </a:p>
        </p:txBody>
      </p:sp>
      <p:sp>
        <p:nvSpPr>
          <p:cNvPr id="83" name="Google Shape;83;p3"/>
          <p:cNvSpPr/>
          <p:nvPr/>
        </p:nvSpPr>
        <p:spPr>
          <a:xfrm>
            <a:off x="1985025" y="4142375"/>
            <a:ext cx="233700" cy="553200"/>
          </a:xfrm>
          <a:prstGeom prst="downArrow">
            <a:avLst>
              <a:gd fmla="val 50000" name="adj1"/>
              <a:gd fmla="val 50000" name="adj2"/>
            </a:avLst>
          </a:prstGeom>
          <a:solidFill>
            <a:srgbClr val="FF00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 name="Google Shape;84;p3"/>
          <p:cNvSpPr/>
          <p:nvPr/>
        </p:nvSpPr>
        <p:spPr>
          <a:xfrm>
            <a:off x="8101250" y="4142374"/>
            <a:ext cx="233700" cy="553200"/>
          </a:xfrm>
          <a:prstGeom prst="downArrow">
            <a:avLst>
              <a:gd fmla="val 50000" name="adj1"/>
              <a:gd fmla="val 50000" name="adj2"/>
            </a:avLst>
          </a:prstGeom>
          <a:solidFill>
            <a:srgbClr val="FF00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73" name="Shape 373"/>
        <p:cNvGrpSpPr/>
        <p:nvPr/>
      </p:nvGrpSpPr>
      <p:grpSpPr>
        <a:xfrm>
          <a:off x="0" y="0"/>
          <a:ext cx="0" cy="0"/>
          <a:chOff x="0" y="0"/>
          <a:chExt cx="0" cy="0"/>
        </a:xfrm>
      </p:grpSpPr>
      <p:sp>
        <p:nvSpPr>
          <p:cNvPr id="374" name="Google Shape;374;p2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5" name="Google Shape;375;p2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6" name="Google Shape;376;p29"/>
          <p:cNvSpPr txBox="1"/>
          <p:nvPr/>
        </p:nvSpPr>
        <p:spPr>
          <a:xfrm>
            <a:off x="3147600" y="390450"/>
            <a:ext cx="5856900" cy="3694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lang="ru-RU" sz="3000">
                <a:solidFill>
                  <a:srgbClr val="004993"/>
                </a:solidFill>
                <a:latin typeface="Open Sans"/>
                <a:ea typeface="Open Sans"/>
                <a:cs typeface="Open Sans"/>
                <a:sym typeface="Open Sans"/>
              </a:rPr>
              <a:t>Сприяння економії за рахунок масштабу: </a:t>
            </a:r>
            <a:r>
              <a:rPr lang="ru-RU" sz="2400">
                <a:solidFill>
                  <a:schemeClr val="lt1"/>
                </a:solidFill>
                <a:latin typeface="Open Sans"/>
                <a:ea typeface="Open Sans"/>
                <a:cs typeface="Open Sans"/>
                <a:sym typeface="Open Sans"/>
              </a:rPr>
              <a:t>ВОР є безкоштовними онлайн, їх можна роздрукувати, зберігати назавжди та легко оновлювати. Замість того, щоб купувати підручники, кошти можуть бути перенаправлені на технології, покращення навчання або зменшення боргу.</a:t>
            </a:r>
            <a:endParaRPr b="1" i="0" sz="1300" u="none" cap="none" strike="noStrike">
              <a:solidFill>
                <a:srgbClr val="004993"/>
              </a:solidFill>
              <a:latin typeface="Open Sans"/>
              <a:ea typeface="Open Sans"/>
              <a:cs typeface="Open Sans"/>
              <a:sym typeface="Open Sans"/>
            </a:endParaRPr>
          </a:p>
        </p:txBody>
      </p:sp>
      <p:cxnSp>
        <p:nvCxnSpPr>
          <p:cNvPr id="377" name="Google Shape;377;p2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78" name="Google Shape;378;p2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79" name="Google Shape;379;p2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0" name="Google Shape;380;p29"/>
          <p:cNvSpPr txBox="1"/>
          <p:nvPr/>
        </p:nvSpPr>
        <p:spPr>
          <a:xfrm>
            <a:off x="69368" y="1505375"/>
            <a:ext cx="29010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Переваги</a:t>
            </a:r>
            <a:endParaRPr b="1" i="0" sz="26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відкритої освіти (</a:t>
            </a:r>
            <a:r>
              <a:rPr b="1" lang="ru-RU" sz="2600">
                <a:solidFill>
                  <a:schemeClr val="lt1"/>
                </a:solidFill>
                <a:latin typeface="Open Sans"/>
                <a:ea typeface="Open Sans"/>
                <a:cs typeface="Open Sans"/>
                <a:sym typeface="Open Sans"/>
              </a:rPr>
              <a:t>BO</a:t>
            </a:r>
            <a:r>
              <a:rPr b="1" i="0" lang="ru-RU" sz="2600" u="none" cap="none" strike="noStrike">
                <a:solidFill>
                  <a:schemeClr val="lt1"/>
                </a:solidFill>
                <a:latin typeface="Open Sans"/>
                <a:ea typeface="Open Sans"/>
                <a:cs typeface="Open Sans"/>
                <a:sym typeface="Open Sans"/>
              </a:rPr>
              <a:t>) для </a:t>
            </a:r>
            <a:r>
              <a:rPr b="1" i="0" lang="ru-RU" sz="2600" u="none" cap="none" strike="noStrike">
                <a:solidFill>
                  <a:srgbClr val="45BEDF"/>
                </a:solidFill>
                <a:latin typeface="Open Sans"/>
                <a:ea typeface="Open Sans"/>
                <a:cs typeface="Open Sans"/>
                <a:sym typeface="Open Sans"/>
              </a:rPr>
              <a:t>інституцій</a:t>
            </a:r>
            <a:endParaRPr b="1" i="0" sz="26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84" name="Shape 384"/>
        <p:cNvGrpSpPr/>
        <p:nvPr/>
      </p:nvGrpSpPr>
      <p:grpSpPr>
        <a:xfrm>
          <a:off x="0" y="0"/>
          <a:ext cx="0" cy="0"/>
          <a:chOff x="0" y="0"/>
          <a:chExt cx="0" cy="0"/>
        </a:xfrm>
      </p:grpSpPr>
      <p:sp>
        <p:nvSpPr>
          <p:cNvPr id="385" name="Google Shape;385;p30"/>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6" name="Google Shape;386;p3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7" name="Google Shape;387;p30"/>
          <p:cNvSpPr txBox="1"/>
          <p:nvPr/>
        </p:nvSpPr>
        <p:spPr>
          <a:xfrm>
            <a:off x="3214225" y="350225"/>
            <a:ext cx="5742600" cy="4155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ru-RU" sz="3000" u="none" cap="none" strike="noStrike">
                <a:solidFill>
                  <a:srgbClr val="004993"/>
                </a:solidFill>
                <a:latin typeface="Open Sans"/>
                <a:ea typeface="Open Sans"/>
                <a:cs typeface="Open Sans"/>
                <a:sym typeface="Open Sans"/>
              </a:rPr>
              <a:t>Підтримка розвитку професорсько-викладацького складу:</a:t>
            </a:r>
            <a:r>
              <a:rPr b="0" i="0" lang="ru-RU" sz="2800" u="none" cap="none" strike="noStrike">
                <a:solidFill>
                  <a:srgbClr val="004993"/>
                </a:solidFill>
                <a:latin typeface="Open Sans"/>
                <a:ea typeface="Open Sans"/>
                <a:cs typeface="Open Sans"/>
                <a:sym typeface="Open Sans"/>
              </a:rPr>
              <a:t> </a:t>
            </a:r>
            <a:br>
              <a:rPr b="0" i="0" lang="ru-RU" sz="2800" u="none" cap="none" strike="noStrike">
                <a:solidFill>
                  <a:srgbClr val="004993"/>
                </a:solidFill>
                <a:latin typeface="Open Sans"/>
                <a:ea typeface="Open Sans"/>
                <a:cs typeface="Open Sans"/>
                <a:sym typeface="Open Sans"/>
              </a:rPr>
            </a:br>
            <a:r>
              <a:rPr b="0" i="0" lang="ru-RU" sz="2400" u="none" cap="none" strike="noStrike">
                <a:solidFill>
                  <a:schemeClr val="lt1"/>
                </a:solidFill>
                <a:latin typeface="Open Sans"/>
                <a:ea typeface="Open Sans"/>
                <a:cs typeface="Open Sans"/>
                <a:sym typeface="Open Sans"/>
              </a:rPr>
              <a:t>розширений доступ та використання </a:t>
            </a:r>
            <a:r>
              <a:rPr lang="ru-RU" sz="2400">
                <a:solidFill>
                  <a:schemeClr val="lt1"/>
                </a:solidFill>
                <a:latin typeface="Open Sans"/>
                <a:ea typeface="Open Sans"/>
                <a:cs typeface="Open Sans"/>
                <a:sym typeface="Open Sans"/>
              </a:rPr>
              <a:t>BOP</a:t>
            </a:r>
            <a:r>
              <a:rPr b="0" i="0" lang="ru-RU" sz="2400" u="none" cap="none" strike="noStrike">
                <a:solidFill>
                  <a:schemeClr val="lt1"/>
                </a:solidFill>
                <a:latin typeface="Open Sans"/>
                <a:ea typeface="Open Sans"/>
                <a:cs typeface="Open Sans"/>
                <a:sym typeface="Open Sans"/>
              </a:rPr>
              <a:t>, а також взаємне навчання між викладачами різних інституцій заохочуються разом із покращенням якості навчальних матеріалів.</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2400" u="none" cap="none" strike="noStrike">
              <a:solidFill>
                <a:srgbClr val="004993"/>
              </a:solidFill>
              <a:latin typeface="Open Sans"/>
              <a:ea typeface="Open Sans"/>
              <a:cs typeface="Open Sans"/>
              <a:sym typeface="Open Sans"/>
            </a:endParaRPr>
          </a:p>
        </p:txBody>
      </p:sp>
      <p:cxnSp>
        <p:nvCxnSpPr>
          <p:cNvPr id="388" name="Google Shape;388;p3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89" name="Google Shape;389;p3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90" name="Google Shape;390;p30"/>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1" name="Google Shape;391;p30"/>
          <p:cNvSpPr txBox="1"/>
          <p:nvPr/>
        </p:nvSpPr>
        <p:spPr>
          <a:xfrm>
            <a:off x="69368" y="1505375"/>
            <a:ext cx="29010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Переваги</a:t>
            </a:r>
            <a:endParaRPr b="1" i="0" sz="26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відкритої освіти (</a:t>
            </a:r>
            <a:r>
              <a:rPr b="1" lang="ru-RU" sz="2600">
                <a:solidFill>
                  <a:schemeClr val="lt1"/>
                </a:solidFill>
                <a:latin typeface="Open Sans"/>
                <a:ea typeface="Open Sans"/>
                <a:cs typeface="Open Sans"/>
                <a:sym typeface="Open Sans"/>
              </a:rPr>
              <a:t>BO</a:t>
            </a:r>
            <a:r>
              <a:rPr b="1" i="0" lang="ru-RU" sz="2600" u="none" cap="none" strike="noStrike">
                <a:solidFill>
                  <a:schemeClr val="lt1"/>
                </a:solidFill>
                <a:latin typeface="Open Sans"/>
                <a:ea typeface="Open Sans"/>
                <a:cs typeface="Open Sans"/>
                <a:sym typeface="Open Sans"/>
              </a:rPr>
              <a:t>) для </a:t>
            </a:r>
            <a:r>
              <a:rPr b="1" i="0" lang="ru-RU" sz="2600" u="none" cap="none" strike="noStrike">
                <a:solidFill>
                  <a:srgbClr val="45BEDF"/>
                </a:solidFill>
                <a:latin typeface="Open Sans"/>
                <a:ea typeface="Open Sans"/>
                <a:cs typeface="Open Sans"/>
                <a:sym typeface="Open Sans"/>
              </a:rPr>
              <a:t>інституцій</a:t>
            </a:r>
            <a:endParaRPr b="1" i="0" sz="26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95" name="Shape 395"/>
        <p:cNvGrpSpPr/>
        <p:nvPr/>
      </p:nvGrpSpPr>
      <p:grpSpPr>
        <a:xfrm>
          <a:off x="0" y="0"/>
          <a:ext cx="0" cy="0"/>
          <a:chOff x="0" y="0"/>
          <a:chExt cx="0" cy="0"/>
        </a:xfrm>
      </p:grpSpPr>
      <p:sp>
        <p:nvSpPr>
          <p:cNvPr id="396" name="Google Shape;396;p31"/>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7" name="Google Shape;397;p3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8" name="Google Shape;398;p31"/>
          <p:cNvSpPr txBox="1"/>
          <p:nvPr/>
        </p:nvSpPr>
        <p:spPr>
          <a:xfrm>
            <a:off x="3208574" y="442975"/>
            <a:ext cx="5739900" cy="3986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ru-RU" sz="3000" u="none" cap="none" strike="noStrike">
                <a:solidFill>
                  <a:srgbClr val="004993"/>
                </a:solidFill>
                <a:latin typeface="Open Sans"/>
                <a:ea typeface="Open Sans"/>
                <a:cs typeface="Open Sans"/>
                <a:sym typeface="Open Sans"/>
              </a:rPr>
              <a:t>Максимальне використання державних інвестицій: </a:t>
            </a:r>
            <a:br>
              <a:rPr b="1" i="0" lang="ru-RU" sz="2800" u="none" cap="none" strike="noStrike">
                <a:solidFill>
                  <a:srgbClr val="004993"/>
                </a:solidFill>
                <a:latin typeface="Open Sans"/>
                <a:ea typeface="Open Sans"/>
                <a:cs typeface="Open Sans"/>
                <a:sym typeface="Open Sans"/>
              </a:rPr>
            </a:br>
            <a:r>
              <a:rPr b="0" i="0" lang="ru-RU" sz="2400" u="none" cap="none" strike="noStrike">
                <a:solidFill>
                  <a:schemeClr val="lt1"/>
                </a:solidFill>
                <a:latin typeface="Open Sans"/>
                <a:ea typeface="Open Sans"/>
                <a:cs typeface="Open Sans"/>
                <a:sym typeface="Open Sans"/>
              </a:rPr>
              <a:t>ресурси, що надходять як державне фінансування, використовуються для створення загальнодоступних знань і розподіляються між кількома установам за менших додаткових витрат.</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300" u="none" cap="none" strike="noStrike">
              <a:solidFill>
                <a:srgbClr val="004993"/>
              </a:solidFill>
              <a:latin typeface="Open Sans"/>
              <a:ea typeface="Open Sans"/>
              <a:cs typeface="Open Sans"/>
              <a:sym typeface="Open Sans"/>
            </a:endParaRPr>
          </a:p>
        </p:txBody>
      </p:sp>
      <p:cxnSp>
        <p:nvCxnSpPr>
          <p:cNvPr id="399" name="Google Shape;399;p3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00" name="Google Shape;400;p3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01" name="Google Shape;401;p31"/>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2" name="Google Shape;402;p31"/>
          <p:cNvSpPr txBox="1"/>
          <p:nvPr/>
        </p:nvSpPr>
        <p:spPr>
          <a:xfrm>
            <a:off x="69368" y="1505375"/>
            <a:ext cx="29010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Переваги</a:t>
            </a:r>
            <a:endParaRPr b="1" i="0" sz="26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відкритої освіти (</a:t>
            </a:r>
            <a:r>
              <a:rPr b="1" lang="ru-RU" sz="2600">
                <a:solidFill>
                  <a:schemeClr val="lt1"/>
                </a:solidFill>
                <a:latin typeface="Open Sans"/>
                <a:ea typeface="Open Sans"/>
                <a:cs typeface="Open Sans"/>
                <a:sym typeface="Open Sans"/>
              </a:rPr>
              <a:t>BO</a:t>
            </a:r>
            <a:r>
              <a:rPr b="1" i="0" lang="ru-RU" sz="2600" u="none" cap="none" strike="noStrike">
                <a:solidFill>
                  <a:schemeClr val="lt1"/>
                </a:solidFill>
                <a:latin typeface="Open Sans"/>
                <a:ea typeface="Open Sans"/>
                <a:cs typeface="Open Sans"/>
                <a:sym typeface="Open Sans"/>
              </a:rPr>
              <a:t>) для </a:t>
            </a:r>
            <a:r>
              <a:rPr b="1" i="0" lang="ru-RU" sz="2600" u="none" cap="none" strike="noStrike">
                <a:solidFill>
                  <a:srgbClr val="45BEDF"/>
                </a:solidFill>
                <a:latin typeface="Open Sans"/>
                <a:ea typeface="Open Sans"/>
                <a:cs typeface="Open Sans"/>
                <a:sym typeface="Open Sans"/>
              </a:rPr>
              <a:t>інституцій</a:t>
            </a:r>
            <a:endParaRPr b="1" i="0" sz="26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06" name="Shape 406"/>
        <p:cNvGrpSpPr/>
        <p:nvPr/>
      </p:nvGrpSpPr>
      <p:grpSpPr>
        <a:xfrm>
          <a:off x="0" y="0"/>
          <a:ext cx="0" cy="0"/>
          <a:chOff x="0" y="0"/>
          <a:chExt cx="0" cy="0"/>
        </a:xfrm>
      </p:grpSpPr>
      <p:sp>
        <p:nvSpPr>
          <p:cNvPr id="407" name="Google Shape;407;p32"/>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8" name="Google Shape;408;p3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9" name="Google Shape;409;p32"/>
          <p:cNvSpPr txBox="1"/>
          <p:nvPr/>
        </p:nvSpPr>
        <p:spPr>
          <a:xfrm>
            <a:off x="3202899" y="964750"/>
            <a:ext cx="5619600" cy="2586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ru-RU" sz="3000" u="none" cap="none" strike="noStrike">
                <a:solidFill>
                  <a:srgbClr val="004993"/>
                </a:solidFill>
                <a:latin typeface="Open Sans"/>
                <a:ea typeface="Open Sans"/>
                <a:cs typeface="Open Sans"/>
                <a:sym typeface="Open Sans"/>
              </a:rPr>
              <a:t>Підтримання самореклами:</a:t>
            </a:r>
            <a:r>
              <a:rPr b="0" i="0" lang="ru-RU" sz="3000" u="none" cap="none" strike="noStrike">
                <a:solidFill>
                  <a:srgbClr val="004993"/>
                </a:solidFill>
                <a:latin typeface="Open Sans"/>
                <a:ea typeface="Open Sans"/>
                <a:cs typeface="Open Sans"/>
                <a:sym typeface="Open Sans"/>
              </a:rPr>
              <a:t> </a:t>
            </a:r>
            <a:br>
              <a:rPr b="0" i="0" lang="ru-RU" sz="3000" u="none" cap="none" strike="noStrike">
                <a:solidFill>
                  <a:srgbClr val="004993"/>
                </a:solidFill>
                <a:latin typeface="Open Sans"/>
                <a:ea typeface="Open Sans"/>
                <a:cs typeface="Open Sans"/>
                <a:sym typeface="Open Sans"/>
              </a:rPr>
            </a:br>
            <a:r>
              <a:rPr lang="ru-RU" sz="2400">
                <a:solidFill>
                  <a:schemeClr val="lt1"/>
                </a:solidFill>
                <a:latin typeface="Open Sans"/>
                <a:ea typeface="Open Sans"/>
                <a:cs typeface="Open Sans"/>
                <a:sym typeface="Open Sans"/>
              </a:rPr>
              <a:t>публічний імідж закладу може значно покращитися завдяки якісним ВОР, якими він ділиться та які використовуються повторно. </a:t>
            </a:r>
            <a:endParaRPr b="1" i="0" sz="1300" u="none" cap="none" strike="noStrike">
              <a:solidFill>
                <a:srgbClr val="004993"/>
              </a:solidFill>
              <a:latin typeface="Open Sans"/>
              <a:ea typeface="Open Sans"/>
              <a:cs typeface="Open Sans"/>
              <a:sym typeface="Open Sans"/>
            </a:endParaRPr>
          </a:p>
        </p:txBody>
      </p:sp>
      <p:cxnSp>
        <p:nvCxnSpPr>
          <p:cNvPr id="410" name="Google Shape;410;p3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11" name="Google Shape;411;p3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12" name="Google Shape;412;p32"/>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3" name="Google Shape;413;p32"/>
          <p:cNvSpPr txBox="1"/>
          <p:nvPr/>
        </p:nvSpPr>
        <p:spPr>
          <a:xfrm>
            <a:off x="69368" y="1505375"/>
            <a:ext cx="29010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Переваги</a:t>
            </a:r>
            <a:endParaRPr b="1" i="0" sz="26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відкритої освіти (</a:t>
            </a:r>
            <a:r>
              <a:rPr b="1" lang="ru-RU" sz="2600">
                <a:solidFill>
                  <a:schemeClr val="lt1"/>
                </a:solidFill>
                <a:latin typeface="Open Sans"/>
                <a:ea typeface="Open Sans"/>
                <a:cs typeface="Open Sans"/>
                <a:sym typeface="Open Sans"/>
              </a:rPr>
              <a:t>BO</a:t>
            </a:r>
            <a:r>
              <a:rPr b="1" i="0" lang="ru-RU" sz="2600" u="none" cap="none" strike="noStrike">
                <a:solidFill>
                  <a:schemeClr val="lt1"/>
                </a:solidFill>
                <a:latin typeface="Open Sans"/>
                <a:ea typeface="Open Sans"/>
                <a:cs typeface="Open Sans"/>
                <a:sym typeface="Open Sans"/>
              </a:rPr>
              <a:t>) для </a:t>
            </a:r>
            <a:r>
              <a:rPr b="1" i="0" lang="ru-RU" sz="2600" u="none" cap="none" strike="noStrike">
                <a:solidFill>
                  <a:srgbClr val="45BEDF"/>
                </a:solidFill>
                <a:latin typeface="Open Sans"/>
                <a:ea typeface="Open Sans"/>
                <a:cs typeface="Open Sans"/>
                <a:sym typeface="Open Sans"/>
              </a:rPr>
              <a:t>інституцій</a:t>
            </a:r>
            <a:endParaRPr b="1" i="0" sz="26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17" name="Shape 417"/>
        <p:cNvGrpSpPr/>
        <p:nvPr/>
      </p:nvGrpSpPr>
      <p:grpSpPr>
        <a:xfrm>
          <a:off x="0" y="0"/>
          <a:ext cx="0" cy="0"/>
          <a:chOff x="0" y="0"/>
          <a:chExt cx="0" cy="0"/>
        </a:xfrm>
      </p:grpSpPr>
      <p:sp>
        <p:nvSpPr>
          <p:cNvPr id="418" name="Google Shape;418;p3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9" name="Google Shape;419;p3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20" name="Google Shape;420;p3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21" name="Google Shape;421;p3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22" name="Google Shape;422;p3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3" name="Google Shape;423;p33"/>
          <p:cNvSpPr txBox="1"/>
          <p:nvPr/>
        </p:nvSpPr>
        <p:spPr>
          <a:xfrm>
            <a:off x="3208575" y="663200"/>
            <a:ext cx="5661300" cy="2955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ru-RU" sz="3000" u="none" cap="none" strike="noStrike">
                <a:solidFill>
                  <a:srgbClr val="004993"/>
                </a:solidFill>
                <a:latin typeface="Open Sans"/>
                <a:ea typeface="Open Sans"/>
                <a:cs typeface="Open Sans"/>
                <a:sym typeface="Open Sans"/>
              </a:rPr>
              <a:t>Підтримка міжнародного співробітництва:</a:t>
            </a:r>
            <a:r>
              <a:rPr b="1" i="0" lang="ru-RU" sz="2800" u="none" cap="none" strike="noStrike">
                <a:solidFill>
                  <a:srgbClr val="004993"/>
                </a:solidFill>
                <a:latin typeface="Open Sans"/>
                <a:ea typeface="Open Sans"/>
                <a:cs typeface="Open Sans"/>
                <a:sym typeface="Open Sans"/>
              </a:rPr>
              <a:t> </a:t>
            </a:r>
            <a:br>
              <a:rPr b="1" i="0" lang="ru-RU" sz="2800" u="none" cap="none" strike="noStrike">
                <a:solidFill>
                  <a:srgbClr val="004993"/>
                </a:solidFill>
                <a:latin typeface="Open Sans"/>
                <a:ea typeface="Open Sans"/>
                <a:cs typeface="Open Sans"/>
                <a:sym typeface="Open Sans"/>
              </a:rPr>
            </a:br>
            <a:r>
              <a:rPr b="0" i="0" lang="ru-RU" sz="2400" u="none" cap="none" strike="noStrike">
                <a:solidFill>
                  <a:schemeClr val="lt1"/>
                </a:solidFill>
                <a:latin typeface="Open Sans"/>
                <a:ea typeface="Open Sans"/>
                <a:cs typeface="Open Sans"/>
                <a:sym typeface="Open Sans"/>
              </a:rPr>
              <a:t>робота з </a:t>
            </a:r>
            <a:r>
              <a:rPr lang="ru-RU" sz="2400">
                <a:solidFill>
                  <a:schemeClr val="lt1"/>
                </a:solidFill>
                <a:latin typeface="Open Sans"/>
                <a:ea typeface="Open Sans"/>
                <a:cs typeface="Open Sans"/>
                <a:sym typeface="Open Sans"/>
              </a:rPr>
              <a:t>BOP</a:t>
            </a:r>
            <a:r>
              <a:rPr b="0" i="0" lang="ru-RU" sz="2400" u="none" cap="none" strike="noStrike">
                <a:solidFill>
                  <a:schemeClr val="lt1"/>
                </a:solidFill>
                <a:latin typeface="Open Sans"/>
                <a:ea typeface="Open Sans"/>
                <a:cs typeface="Open Sans"/>
                <a:sym typeface="Open Sans"/>
              </a:rPr>
              <a:t> підвищує впізнаваність установи, покращує її репутацію на міжнародному рівні завдяки активній співпраці з іншими установами по всьому світу.</a:t>
            </a:r>
            <a:endParaRPr b="1" i="0" sz="2400" u="none" cap="none" strike="noStrike">
              <a:solidFill>
                <a:srgbClr val="004993"/>
              </a:solidFill>
              <a:latin typeface="Open Sans"/>
              <a:ea typeface="Open Sans"/>
              <a:cs typeface="Open Sans"/>
              <a:sym typeface="Open Sans"/>
            </a:endParaRPr>
          </a:p>
        </p:txBody>
      </p:sp>
      <p:sp>
        <p:nvSpPr>
          <p:cNvPr id="424" name="Google Shape;424;p33"/>
          <p:cNvSpPr txBox="1"/>
          <p:nvPr/>
        </p:nvSpPr>
        <p:spPr>
          <a:xfrm>
            <a:off x="69368" y="1505375"/>
            <a:ext cx="29010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Переваги</a:t>
            </a:r>
            <a:endParaRPr b="1" i="0" sz="26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відкритої освіти (</a:t>
            </a:r>
            <a:r>
              <a:rPr b="1" lang="ru-RU" sz="2600">
                <a:solidFill>
                  <a:schemeClr val="lt1"/>
                </a:solidFill>
                <a:latin typeface="Open Sans"/>
                <a:ea typeface="Open Sans"/>
                <a:cs typeface="Open Sans"/>
                <a:sym typeface="Open Sans"/>
              </a:rPr>
              <a:t>BO</a:t>
            </a:r>
            <a:r>
              <a:rPr b="1" i="0" lang="ru-RU" sz="2600" u="none" cap="none" strike="noStrike">
                <a:solidFill>
                  <a:schemeClr val="lt1"/>
                </a:solidFill>
                <a:latin typeface="Open Sans"/>
                <a:ea typeface="Open Sans"/>
                <a:cs typeface="Open Sans"/>
                <a:sym typeface="Open Sans"/>
              </a:rPr>
              <a:t>) для </a:t>
            </a:r>
            <a:r>
              <a:rPr b="1" i="0" lang="ru-RU" sz="2600" u="none" cap="none" strike="noStrike">
                <a:solidFill>
                  <a:srgbClr val="45BEDF"/>
                </a:solidFill>
                <a:latin typeface="Open Sans"/>
                <a:ea typeface="Open Sans"/>
                <a:cs typeface="Open Sans"/>
                <a:sym typeface="Open Sans"/>
              </a:rPr>
              <a:t>інституцій</a:t>
            </a:r>
            <a:endParaRPr b="1" i="0" sz="26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28" name="Shape 428"/>
        <p:cNvGrpSpPr/>
        <p:nvPr/>
      </p:nvGrpSpPr>
      <p:grpSpPr>
        <a:xfrm>
          <a:off x="0" y="0"/>
          <a:ext cx="0" cy="0"/>
          <a:chOff x="0" y="0"/>
          <a:chExt cx="0" cy="0"/>
        </a:xfrm>
      </p:grpSpPr>
      <p:sp>
        <p:nvSpPr>
          <p:cNvPr id="429" name="Google Shape;429;p3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0" name="Google Shape;430;p3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1" name="Google Shape;431;p34"/>
          <p:cNvSpPr txBox="1"/>
          <p:nvPr/>
        </p:nvSpPr>
        <p:spPr>
          <a:xfrm>
            <a:off x="3202900" y="465775"/>
            <a:ext cx="5477100" cy="33294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b="1" lang="ru-RU" sz="1800">
                <a:solidFill>
                  <a:srgbClr val="004993"/>
                </a:solidFill>
                <a:latin typeface="Open Sans"/>
                <a:ea typeface="Open Sans"/>
                <a:cs typeface="Open Sans"/>
                <a:sym typeface="Open Sans"/>
              </a:rPr>
              <a:t>Сприяння набору студентів: </a:t>
            </a:r>
            <a:r>
              <a:rPr lang="ru-RU" sz="1800">
                <a:solidFill>
                  <a:schemeClr val="lt1"/>
                </a:solidFill>
                <a:latin typeface="Open Sans"/>
                <a:ea typeface="Open Sans"/>
                <a:cs typeface="Open Sans"/>
                <a:sym typeface="Open Sans"/>
              </a:rPr>
              <a:t>використання ВОР збільшує охоплення вищою освітою нетрадиційних студентів, які роблять вибір у залежності від якості пропонованих навчальних матеріалів.</a:t>
            </a:r>
            <a:endParaRPr sz="1800">
              <a:solidFill>
                <a:schemeClr val="lt1"/>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800"/>
              <a:buFont typeface="Arial"/>
              <a:buNone/>
            </a:pPr>
            <a:r>
              <a:t/>
            </a:r>
            <a:endParaRPr b="0" i="0" sz="1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800"/>
              <a:buFont typeface="Arial"/>
              <a:buNone/>
            </a:pPr>
            <a:r>
              <a:rPr b="1" lang="ru-RU" sz="1800">
                <a:solidFill>
                  <a:srgbClr val="004993"/>
                </a:solidFill>
                <a:latin typeface="Open Sans"/>
                <a:ea typeface="Open Sans"/>
                <a:cs typeface="Open Sans"/>
                <a:sym typeface="Open Sans"/>
              </a:rPr>
              <a:t>Покращення зв’язків із випускниками: </a:t>
            </a:r>
            <a:r>
              <a:rPr lang="ru-RU" sz="1800">
                <a:solidFill>
                  <a:schemeClr val="lt1"/>
                </a:solidFill>
                <a:latin typeface="Open Sans"/>
                <a:ea typeface="Open Sans"/>
                <a:cs typeface="Open Sans"/>
                <a:sym typeface="Open Sans"/>
              </a:rPr>
              <a:t>пропонування якісних ВОР для випускників допомагає закладу підтримувати з ними активний зв’язок.</a:t>
            </a:r>
            <a:endParaRPr b="1" i="0" sz="1300" u="none" cap="none" strike="noStrike">
              <a:solidFill>
                <a:srgbClr val="004993"/>
              </a:solidFill>
              <a:latin typeface="Open Sans"/>
              <a:ea typeface="Open Sans"/>
              <a:cs typeface="Open Sans"/>
              <a:sym typeface="Open Sans"/>
            </a:endParaRPr>
          </a:p>
        </p:txBody>
      </p:sp>
      <p:pic>
        <p:nvPicPr>
          <p:cNvPr id="432" name="Google Shape;432;p3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33" name="Google Shape;433;p3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4" name="Google Shape;434;p34"/>
          <p:cNvSpPr txBox="1"/>
          <p:nvPr/>
        </p:nvSpPr>
        <p:spPr>
          <a:xfrm>
            <a:off x="69368" y="1505375"/>
            <a:ext cx="29010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Переваги</a:t>
            </a:r>
            <a:endParaRPr b="1" i="0" sz="26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ru-RU" sz="2600" u="none" cap="none" strike="noStrike">
                <a:solidFill>
                  <a:schemeClr val="lt1"/>
                </a:solidFill>
                <a:latin typeface="Open Sans"/>
                <a:ea typeface="Open Sans"/>
                <a:cs typeface="Open Sans"/>
                <a:sym typeface="Open Sans"/>
              </a:rPr>
              <a:t>відкритої освіти (</a:t>
            </a:r>
            <a:r>
              <a:rPr b="1" lang="ru-RU" sz="2600">
                <a:solidFill>
                  <a:schemeClr val="lt1"/>
                </a:solidFill>
                <a:latin typeface="Open Sans"/>
                <a:ea typeface="Open Sans"/>
                <a:cs typeface="Open Sans"/>
                <a:sym typeface="Open Sans"/>
              </a:rPr>
              <a:t>BO</a:t>
            </a:r>
            <a:r>
              <a:rPr b="1" i="0" lang="ru-RU" sz="2600" u="none" cap="none" strike="noStrike">
                <a:solidFill>
                  <a:schemeClr val="lt1"/>
                </a:solidFill>
                <a:latin typeface="Open Sans"/>
                <a:ea typeface="Open Sans"/>
                <a:cs typeface="Open Sans"/>
                <a:sym typeface="Open Sans"/>
              </a:rPr>
              <a:t>) для </a:t>
            </a:r>
            <a:r>
              <a:rPr b="1" i="0" lang="ru-RU" sz="2600" u="none" cap="none" strike="noStrike">
                <a:solidFill>
                  <a:srgbClr val="45BEDF"/>
                </a:solidFill>
                <a:latin typeface="Open Sans"/>
                <a:ea typeface="Open Sans"/>
                <a:cs typeface="Open Sans"/>
                <a:sym typeface="Open Sans"/>
              </a:rPr>
              <a:t>інституцій</a:t>
            </a:r>
            <a:endParaRPr b="1" i="0" sz="26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38" name="Shape 438"/>
        <p:cNvGrpSpPr/>
        <p:nvPr/>
      </p:nvGrpSpPr>
      <p:grpSpPr>
        <a:xfrm>
          <a:off x="0" y="0"/>
          <a:ext cx="0" cy="0"/>
          <a:chOff x="0" y="0"/>
          <a:chExt cx="0" cy="0"/>
        </a:xfrm>
      </p:grpSpPr>
      <p:sp>
        <p:nvSpPr>
          <p:cNvPr id="439" name="Google Shape;439;p35"/>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0" name="Google Shape;440;p3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1" name="Google Shape;441;p35"/>
          <p:cNvSpPr txBox="1"/>
          <p:nvPr/>
        </p:nvSpPr>
        <p:spPr>
          <a:xfrm>
            <a:off x="3097350" y="148850"/>
            <a:ext cx="5995500" cy="4248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1" i="0" lang="ru-RU" sz="1200" u="none" cap="none" strike="noStrike">
                <a:solidFill>
                  <a:srgbClr val="004993"/>
                </a:solidFill>
                <a:latin typeface="Open Sans"/>
                <a:ea typeface="Open Sans"/>
                <a:cs typeface="Open Sans"/>
                <a:sym typeface="Open Sans"/>
              </a:rPr>
              <a:t>Розблокування інформації: </a:t>
            </a:r>
            <a:r>
              <a:rPr b="0" i="0" lang="ru-RU" sz="1200" u="none" cap="none" strike="noStrike">
                <a:solidFill>
                  <a:srgbClr val="004993"/>
                </a:solidFill>
                <a:latin typeface="Open Sans"/>
                <a:ea typeface="Open Sans"/>
                <a:cs typeface="Open Sans"/>
                <a:sym typeface="Open Sans"/>
              </a:rPr>
              <a:t>знаннями можна поділитися, розблокувавши освітні ресурси за допомогою ліцензій, для всіх, хто зацікавлений.</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i="0" lang="ru-RU" sz="1200" u="none" cap="none" strike="noStrike">
                <a:solidFill>
                  <a:srgbClr val="004993"/>
                </a:solidFill>
                <a:latin typeface="Open Sans"/>
                <a:ea typeface="Open Sans"/>
                <a:cs typeface="Open Sans"/>
                <a:sym typeface="Open Sans"/>
              </a:rPr>
              <a:t>Передача знань:</a:t>
            </a:r>
            <a:r>
              <a:rPr b="0" i="0" lang="ru-RU" sz="1200" u="none" cap="none" strike="noStrike">
                <a:solidFill>
                  <a:srgbClr val="004993"/>
                </a:solidFill>
                <a:latin typeface="Open Sans"/>
                <a:ea typeface="Open Sans"/>
                <a:cs typeface="Open Sans"/>
                <a:sym typeface="Open Sans"/>
              </a:rPr>
              <a:t> освітні ресурси, створені за рахунок державних податків, є загальнодоступними, їх можна використовувати повторно та ними можна ділитися.</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i="0" lang="ru-RU" sz="1200" u="none" cap="none" strike="noStrike">
                <a:solidFill>
                  <a:srgbClr val="004993"/>
                </a:solidFill>
                <a:latin typeface="Open Sans"/>
                <a:ea typeface="Open Sans"/>
                <a:cs typeface="Open Sans"/>
                <a:sym typeface="Open Sans"/>
              </a:rPr>
              <a:t>Навчання протягом усього життя: </a:t>
            </a:r>
            <a:r>
              <a:rPr b="0" i="0" lang="ru-RU" sz="1200" u="none" cap="none" strike="noStrike">
                <a:solidFill>
                  <a:srgbClr val="004993"/>
                </a:solidFill>
                <a:latin typeface="Open Sans"/>
                <a:ea typeface="Open Sans"/>
                <a:cs typeface="Open Sans"/>
                <a:sym typeface="Open Sans"/>
              </a:rPr>
              <a:t>бути в курсі останніх подій та забезпечувати безперервне навчання більш доступним для всіх, усуваючи розрив між формальними, інформальними та неформальними відкритими можливостями.</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lang="ru-RU" sz="1200">
                <a:solidFill>
                  <a:srgbClr val="004993"/>
                </a:solidFill>
                <a:latin typeface="Open Sans"/>
                <a:ea typeface="Open Sans"/>
                <a:cs typeface="Open Sans"/>
                <a:sym typeface="Open Sans"/>
              </a:rPr>
              <a:t>Підвищення рівності: </a:t>
            </a:r>
            <a:r>
              <a:rPr lang="ru-RU" sz="1200">
                <a:solidFill>
                  <a:srgbClr val="004993"/>
                </a:solidFill>
                <a:latin typeface="Open Sans"/>
                <a:ea typeface="Open Sans"/>
                <a:cs typeface="Open Sans"/>
                <a:sym typeface="Open Sans"/>
              </a:rPr>
              <a:t>безкоштовні онлайн-ресурси полегшують надання однакових якісних знань кожному, незалежно від їхнього соціального та економічного статусу.</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i="0" lang="ru-RU" sz="1200" u="none" cap="none" strike="noStrike">
                <a:solidFill>
                  <a:srgbClr val="004993"/>
                </a:solidFill>
                <a:latin typeface="Open Sans"/>
                <a:ea typeface="Open Sans"/>
                <a:cs typeface="Open Sans"/>
                <a:sym typeface="Open Sans"/>
              </a:rPr>
              <a:t>Заохочення різноманітності та інклюзивності: </a:t>
            </a:r>
            <a:r>
              <a:rPr b="0" i="0" lang="ru-RU" sz="1200" u="none" cap="none" strike="noStrike">
                <a:solidFill>
                  <a:srgbClr val="004993"/>
                </a:solidFill>
                <a:latin typeface="Open Sans"/>
                <a:ea typeface="Open Sans"/>
                <a:cs typeface="Open Sans"/>
                <a:sym typeface="Open Sans"/>
              </a:rPr>
              <a:t>матеріали </a:t>
            </a:r>
            <a:r>
              <a:rPr lang="ru-RU" sz="1200">
                <a:solidFill>
                  <a:srgbClr val="004993"/>
                </a:solidFill>
                <a:latin typeface="Open Sans"/>
                <a:ea typeface="Open Sans"/>
                <a:cs typeface="Open Sans"/>
                <a:sym typeface="Open Sans"/>
              </a:rPr>
              <a:t>BOP</a:t>
            </a:r>
            <a:r>
              <a:rPr b="0" i="0" lang="ru-RU" sz="1200" u="none" cap="none" strike="noStrike">
                <a:solidFill>
                  <a:srgbClr val="004993"/>
                </a:solidFill>
                <a:latin typeface="Open Sans"/>
                <a:ea typeface="Open Sans"/>
                <a:cs typeface="Open Sans"/>
                <a:sym typeface="Open Sans"/>
              </a:rPr>
              <a:t>, якими легко поділитися та отримати доступ через Інтернет, є чудовим інструментом для відкриття та ознайомлення з різними точками зору.</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i="0" lang="ru-RU" sz="1200" u="none" cap="none" strike="noStrike">
                <a:solidFill>
                  <a:srgbClr val="004993"/>
                </a:solidFill>
                <a:latin typeface="Open Sans"/>
                <a:ea typeface="Open Sans"/>
                <a:cs typeface="Open Sans"/>
                <a:sym typeface="Open Sans"/>
              </a:rPr>
              <a:t>Стимулювання громадянської науки: </a:t>
            </a:r>
            <a:r>
              <a:rPr b="0" i="0" lang="ru-RU" sz="1200" u="none" cap="none" strike="noStrike">
                <a:solidFill>
                  <a:srgbClr val="004993"/>
                </a:solidFill>
                <a:latin typeface="Open Sans"/>
                <a:ea typeface="Open Sans"/>
                <a:cs typeface="Open Sans"/>
                <a:sym typeface="Open Sans"/>
              </a:rPr>
              <a:t>знання може створювати кожен, а доступність матеріалів полегшує людям подальше отримання знань.</a:t>
            </a:r>
            <a:endParaRPr b="1" i="0" sz="1200" u="none" cap="none" strike="noStrike">
              <a:solidFill>
                <a:srgbClr val="004993"/>
              </a:solidFill>
              <a:latin typeface="Open Sans"/>
              <a:ea typeface="Open Sans"/>
              <a:cs typeface="Open Sans"/>
              <a:sym typeface="Open Sans"/>
            </a:endParaRPr>
          </a:p>
        </p:txBody>
      </p:sp>
      <p:cxnSp>
        <p:nvCxnSpPr>
          <p:cNvPr id="442" name="Google Shape;442;p3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43" name="Google Shape;443;p35"/>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44" name="Google Shape;444;p35"/>
          <p:cNvSpPr/>
          <p:nvPr/>
        </p:nvSpPr>
        <p:spPr>
          <a:xfrm>
            <a:off x="1328900" y="15228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5" name="Google Shape;445;p35"/>
          <p:cNvSpPr txBox="1"/>
          <p:nvPr/>
        </p:nvSpPr>
        <p:spPr>
          <a:xfrm>
            <a:off x="119818" y="1552000"/>
            <a:ext cx="28506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ru-RU" sz="2600" u="none" cap="none" strike="noStrike">
                <a:solidFill>
                  <a:schemeClr val="lt1"/>
                </a:solidFill>
                <a:latin typeface="Open Sans"/>
                <a:ea typeface="Open Sans"/>
                <a:cs typeface="Open Sans"/>
                <a:sym typeface="Open Sans"/>
              </a:rPr>
              <a:t>Переваги</a:t>
            </a:r>
            <a:endParaRPr b="1" i="0" sz="26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ru-RU" sz="2600" u="none" cap="none" strike="noStrike">
                <a:solidFill>
                  <a:schemeClr val="lt1"/>
                </a:solidFill>
                <a:latin typeface="Open Sans"/>
                <a:ea typeface="Open Sans"/>
                <a:cs typeface="Open Sans"/>
                <a:sym typeface="Open Sans"/>
              </a:rPr>
              <a:t>відкритої освіти (</a:t>
            </a:r>
            <a:r>
              <a:rPr b="1" lang="ru-RU" sz="2600">
                <a:solidFill>
                  <a:schemeClr val="lt1"/>
                </a:solidFill>
                <a:latin typeface="Open Sans"/>
                <a:ea typeface="Open Sans"/>
                <a:cs typeface="Open Sans"/>
                <a:sym typeface="Open Sans"/>
              </a:rPr>
              <a:t>BO</a:t>
            </a:r>
            <a:r>
              <a:rPr b="1" i="0" lang="ru-RU" sz="2600" u="none" cap="none" strike="noStrike">
                <a:solidFill>
                  <a:schemeClr val="lt1"/>
                </a:solidFill>
                <a:latin typeface="Open Sans"/>
                <a:ea typeface="Open Sans"/>
                <a:cs typeface="Open Sans"/>
                <a:sym typeface="Open Sans"/>
              </a:rPr>
              <a:t>) для всіх</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49" name="Shape 449"/>
        <p:cNvGrpSpPr/>
        <p:nvPr/>
      </p:nvGrpSpPr>
      <p:grpSpPr>
        <a:xfrm>
          <a:off x="0" y="0"/>
          <a:ext cx="0" cy="0"/>
          <a:chOff x="0" y="0"/>
          <a:chExt cx="0" cy="0"/>
        </a:xfrm>
      </p:grpSpPr>
      <p:sp>
        <p:nvSpPr>
          <p:cNvPr id="450" name="Google Shape;450;p36"/>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1" name="Google Shape;451;p3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2" name="Google Shape;452;p36"/>
          <p:cNvSpPr txBox="1"/>
          <p:nvPr/>
        </p:nvSpPr>
        <p:spPr>
          <a:xfrm>
            <a:off x="3197250" y="1194500"/>
            <a:ext cx="5424600" cy="2661468"/>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ru-RU" sz="3000" u="none" cap="none" strike="noStrike">
                <a:solidFill>
                  <a:srgbClr val="004993"/>
                </a:solidFill>
                <a:latin typeface="Open Sans"/>
                <a:ea typeface="Open Sans"/>
                <a:cs typeface="Open Sans"/>
                <a:sym typeface="Open Sans"/>
              </a:rPr>
              <a:t>Розблокування інформації: </a:t>
            </a:r>
            <a:r>
              <a:rPr b="0" i="0" lang="ru-RU" sz="2400" u="none" cap="none" strike="noStrike">
                <a:solidFill>
                  <a:srgbClr val="004993"/>
                </a:solidFill>
                <a:latin typeface="Open Sans"/>
                <a:ea typeface="Open Sans"/>
                <a:cs typeface="Open Sans"/>
                <a:sym typeface="Open Sans"/>
              </a:rPr>
              <a:t>знаннями можна поділитися, розблокувавши освітні ресурси за допомогою ліцензій, для всіх, хто зацікавлений.</a:t>
            </a:r>
            <a:endParaRPr b="0"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1200"/>
              </a:spcBef>
              <a:spcAft>
                <a:spcPts val="1200"/>
              </a:spcAft>
              <a:buClr>
                <a:srgbClr val="000000"/>
              </a:buClr>
              <a:buSzPts val="1300"/>
              <a:buFont typeface="Arial"/>
              <a:buNone/>
            </a:pPr>
            <a:r>
              <a:t/>
            </a:r>
            <a:endParaRPr b="1" i="0" sz="1300" u="none" cap="none" strike="noStrike">
              <a:solidFill>
                <a:srgbClr val="004993"/>
              </a:solidFill>
              <a:latin typeface="Open Sans"/>
              <a:ea typeface="Open Sans"/>
              <a:cs typeface="Open Sans"/>
              <a:sym typeface="Open Sans"/>
            </a:endParaRPr>
          </a:p>
        </p:txBody>
      </p:sp>
      <p:cxnSp>
        <p:nvCxnSpPr>
          <p:cNvPr id="453" name="Google Shape;453;p3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54" name="Google Shape;454;p36"/>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55" name="Google Shape;455;p36"/>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6" name="Google Shape;456;p36"/>
          <p:cNvSpPr txBox="1"/>
          <p:nvPr/>
        </p:nvSpPr>
        <p:spPr>
          <a:xfrm>
            <a:off x="119818" y="1552000"/>
            <a:ext cx="28506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ru-RU" sz="2600" u="none" cap="none" strike="noStrike">
                <a:solidFill>
                  <a:schemeClr val="lt1"/>
                </a:solidFill>
                <a:latin typeface="Open Sans"/>
                <a:ea typeface="Open Sans"/>
                <a:cs typeface="Open Sans"/>
                <a:sym typeface="Open Sans"/>
              </a:rPr>
              <a:t>Переваги</a:t>
            </a:r>
            <a:endParaRPr b="1" i="0" sz="26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ru-RU" sz="2600" u="none" cap="none" strike="noStrike">
                <a:solidFill>
                  <a:schemeClr val="lt1"/>
                </a:solidFill>
                <a:latin typeface="Open Sans"/>
                <a:ea typeface="Open Sans"/>
                <a:cs typeface="Open Sans"/>
                <a:sym typeface="Open Sans"/>
              </a:rPr>
              <a:t>відкритої освіти (</a:t>
            </a:r>
            <a:r>
              <a:rPr b="1" lang="ru-RU" sz="2600">
                <a:solidFill>
                  <a:schemeClr val="lt1"/>
                </a:solidFill>
                <a:latin typeface="Open Sans"/>
                <a:ea typeface="Open Sans"/>
                <a:cs typeface="Open Sans"/>
                <a:sym typeface="Open Sans"/>
              </a:rPr>
              <a:t>BO</a:t>
            </a:r>
            <a:r>
              <a:rPr b="1" i="0" lang="ru-RU" sz="2600" u="none" cap="none" strike="noStrike">
                <a:solidFill>
                  <a:schemeClr val="lt1"/>
                </a:solidFill>
                <a:latin typeface="Open Sans"/>
                <a:ea typeface="Open Sans"/>
                <a:cs typeface="Open Sans"/>
                <a:sym typeface="Open Sans"/>
              </a:rPr>
              <a:t>) для всіх</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60" name="Shape 460"/>
        <p:cNvGrpSpPr/>
        <p:nvPr/>
      </p:nvGrpSpPr>
      <p:grpSpPr>
        <a:xfrm>
          <a:off x="0" y="0"/>
          <a:ext cx="0" cy="0"/>
          <a:chOff x="0" y="0"/>
          <a:chExt cx="0" cy="0"/>
        </a:xfrm>
      </p:grpSpPr>
      <p:sp>
        <p:nvSpPr>
          <p:cNvPr id="461" name="Google Shape;461;p3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2" name="Google Shape;462;p3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3" name="Google Shape;463;p37"/>
          <p:cNvSpPr txBox="1"/>
          <p:nvPr/>
        </p:nvSpPr>
        <p:spPr>
          <a:xfrm>
            <a:off x="3091500" y="1386675"/>
            <a:ext cx="5551800" cy="303079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ru-RU" sz="3000" u="none" cap="none" strike="noStrike">
                <a:solidFill>
                  <a:srgbClr val="004993"/>
                </a:solidFill>
                <a:latin typeface="Open Sans"/>
                <a:ea typeface="Open Sans"/>
                <a:cs typeface="Open Sans"/>
                <a:sym typeface="Open Sans"/>
              </a:rPr>
              <a:t>Передача знань:</a:t>
            </a:r>
            <a:r>
              <a:rPr b="0" i="0" lang="ru-RU" sz="3000" u="none" cap="none" strike="noStrike">
                <a:solidFill>
                  <a:srgbClr val="004993"/>
                </a:solidFill>
                <a:latin typeface="Open Sans"/>
                <a:ea typeface="Open Sans"/>
                <a:cs typeface="Open Sans"/>
                <a:sym typeface="Open Sans"/>
              </a:rPr>
              <a:t> </a:t>
            </a:r>
            <a:endParaRPr b="0" i="0" sz="3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ru-RU" sz="2400" u="none" cap="none" strike="noStrike">
                <a:solidFill>
                  <a:srgbClr val="004993"/>
                </a:solidFill>
                <a:latin typeface="Open Sans"/>
                <a:ea typeface="Open Sans"/>
                <a:cs typeface="Open Sans"/>
                <a:sym typeface="Open Sans"/>
              </a:rPr>
              <a:t>освітні ресурси, створені за рахунок державних податків, є загальнодоступними, їх можна використовувати повторно та ними можна ділитися.</a:t>
            </a:r>
            <a:endParaRPr b="0"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1200"/>
              </a:spcBef>
              <a:spcAft>
                <a:spcPts val="1200"/>
              </a:spcAft>
              <a:buClr>
                <a:srgbClr val="000000"/>
              </a:buClr>
              <a:buSzPts val="1300"/>
              <a:buFont typeface="Arial"/>
              <a:buNone/>
            </a:pPr>
            <a:r>
              <a:t/>
            </a:r>
            <a:endParaRPr b="1" i="0" sz="1300" u="none" cap="none" strike="noStrike">
              <a:solidFill>
                <a:srgbClr val="004993"/>
              </a:solidFill>
              <a:latin typeface="Open Sans"/>
              <a:ea typeface="Open Sans"/>
              <a:cs typeface="Open Sans"/>
              <a:sym typeface="Open Sans"/>
            </a:endParaRPr>
          </a:p>
        </p:txBody>
      </p:sp>
      <p:cxnSp>
        <p:nvCxnSpPr>
          <p:cNvPr id="464" name="Google Shape;464;p3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65" name="Google Shape;465;p3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66" name="Google Shape;466;p3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7" name="Google Shape;467;p37"/>
          <p:cNvSpPr txBox="1"/>
          <p:nvPr/>
        </p:nvSpPr>
        <p:spPr>
          <a:xfrm>
            <a:off x="119818" y="1552000"/>
            <a:ext cx="28506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ru-RU" sz="2600" u="none" cap="none" strike="noStrike">
                <a:solidFill>
                  <a:schemeClr val="lt1"/>
                </a:solidFill>
                <a:latin typeface="Open Sans"/>
                <a:ea typeface="Open Sans"/>
                <a:cs typeface="Open Sans"/>
                <a:sym typeface="Open Sans"/>
              </a:rPr>
              <a:t>Переваги</a:t>
            </a:r>
            <a:endParaRPr b="1" i="0" sz="26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ru-RU" sz="2600" u="none" cap="none" strike="noStrike">
                <a:solidFill>
                  <a:schemeClr val="lt1"/>
                </a:solidFill>
                <a:latin typeface="Open Sans"/>
                <a:ea typeface="Open Sans"/>
                <a:cs typeface="Open Sans"/>
                <a:sym typeface="Open Sans"/>
              </a:rPr>
              <a:t>відкритої освіти (</a:t>
            </a:r>
            <a:r>
              <a:rPr b="1" lang="ru-RU" sz="2600">
                <a:solidFill>
                  <a:schemeClr val="lt1"/>
                </a:solidFill>
                <a:latin typeface="Open Sans"/>
                <a:ea typeface="Open Sans"/>
                <a:cs typeface="Open Sans"/>
                <a:sym typeface="Open Sans"/>
              </a:rPr>
              <a:t>BO</a:t>
            </a:r>
            <a:r>
              <a:rPr b="1" i="0" lang="ru-RU" sz="2600" u="none" cap="none" strike="noStrike">
                <a:solidFill>
                  <a:schemeClr val="lt1"/>
                </a:solidFill>
                <a:latin typeface="Open Sans"/>
                <a:ea typeface="Open Sans"/>
                <a:cs typeface="Open Sans"/>
                <a:sym typeface="Open Sans"/>
              </a:rPr>
              <a:t>) для всіх</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71" name="Shape 471"/>
        <p:cNvGrpSpPr/>
        <p:nvPr/>
      </p:nvGrpSpPr>
      <p:grpSpPr>
        <a:xfrm>
          <a:off x="0" y="0"/>
          <a:ext cx="0" cy="0"/>
          <a:chOff x="0" y="0"/>
          <a:chExt cx="0" cy="0"/>
        </a:xfrm>
      </p:grpSpPr>
      <p:sp>
        <p:nvSpPr>
          <p:cNvPr id="472" name="Google Shape;472;p38"/>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3" name="Google Shape;473;p3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4" name="Google Shape;474;p38"/>
          <p:cNvSpPr txBox="1"/>
          <p:nvPr/>
        </p:nvSpPr>
        <p:spPr>
          <a:xfrm>
            <a:off x="3202900" y="561875"/>
            <a:ext cx="5549400" cy="4048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ru-RU" sz="3000" u="none" cap="none" strike="noStrike">
                <a:solidFill>
                  <a:srgbClr val="004993"/>
                </a:solidFill>
                <a:latin typeface="Open Sans"/>
                <a:ea typeface="Open Sans"/>
                <a:cs typeface="Open Sans"/>
                <a:sym typeface="Open Sans"/>
              </a:rPr>
              <a:t>Навчання протягом усього життя:</a:t>
            </a:r>
            <a:r>
              <a:rPr b="1" i="0" lang="ru-RU" sz="2800" u="none" cap="none" strike="noStrike">
                <a:solidFill>
                  <a:srgbClr val="004993"/>
                </a:solidFill>
                <a:latin typeface="Open Sans"/>
                <a:ea typeface="Open Sans"/>
                <a:cs typeface="Open Sans"/>
                <a:sym typeface="Open Sans"/>
              </a:rPr>
              <a:t> </a:t>
            </a:r>
            <a:br>
              <a:rPr b="1" i="0" lang="ru-RU" sz="2800" u="none" cap="none" strike="noStrike">
                <a:solidFill>
                  <a:srgbClr val="004993"/>
                </a:solidFill>
                <a:latin typeface="Open Sans"/>
                <a:ea typeface="Open Sans"/>
                <a:cs typeface="Open Sans"/>
                <a:sym typeface="Open Sans"/>
              </a:rPr>
            </a:br>
            <a:r>
              <a:rPr b="0" i="0" lang="ru-RU" sz="2400" u="none" cap="none" strike="noStrike">
                <a:solidFill>
                  <a:srgbClr val="004993"/>
                </a:solidFill>
                <a:latin typeface="Open Sans"/>
                <a:ea typeface="Open Sans"/>
                <a:cs typeface="Open Sans"/>
                <a:sym typeface="Open Sans"/>
              </a:rPr>
              <a:t>бути в курсі останніх подій та забезпечувати безперервне навчання більш доступним для всіх, усуваючи розрив між формальними, інформальними та неформальними відкритими можливостями.</a:t>
            </a:r>
            <a:endParaRPr b="0"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1200"/>
              </a:spcBef>
              <a:spcAft>
                <a:spcPts val="1200"/>
              </a:spcAft>
              <a:buClr>
                <a:srgbClr val="000000"/>
              </a:buClr>
              <a:buSzPts val="1300"/>
              <a:buFont typeface="Arial"/>
              <a:buNone/>
            </a:pPr>
            <a:r>
              <a:t/>
            </a:r>
            <a:endParaRPr b="1" i="0" sz="1300" u="none" cap="none" strike="noStrike">
              <a:solidFill>
                <a:srgbClr val="004993"/>
              </a:solidFill>
              <a:latin typeface="Open Sans"/>
              <a:ea typeface="Open Sans"/>
              <a:cs typeface="Open Sans"/>
              <a:sym typeface="Open Sans"/>
            </a:endParaRPr>
          </a:p>
        </p:txBody>
      </p:sp>
      <p:cxnSp>
        <p:nvCxnSpPr>
          <p:cNvPr id="475" name="Google Shape;475;p3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76" name="Google Shape;476;p3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77" name="Google Shape;477;p38"/>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8" name="Google Shape;478;p38"/>
          <p:cNvSpPr txBox="1"/>
          <p:nvPr/>
        </p:nvSpPr>
        <p:spPr>
          <a:xfrm>
            <a:off x="119818" y="1552000"/>
            <a:ext cx="28506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ru-RU" sz="2600" u="none" cap="none" strike="noStrike">
                <a:solidFill>
                  <a:schemeClr val="lt1"/>
                </a:solidFill>
                <a:latin typeface="Open Sans"/>
                <a:ea typeface="Open Sans"/>
                <a:cs typeface="Open Sans"/>
                <a:sym typeface="Open Sans"/>
              </a:rPr>
              <a:t>Переваги</a:t>
            </a:r>
            <a:endParaRPr b="1" i="0" sz="26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ru-RU" sz="2600" u="none" cap="none" strike="noStrike">
                <a:solidFill>
                  <a:schemeClr val="lt1"/>
                </a:solidFill>
                <a:latin typeface="Open Sans"/>
                <a:ea typeface="Open Sans"/>
                <a:cs typeface="Open Sans"/>
                <a:sym typeface="Open Sans"/>
              </a:rPr>
              <a:t>відкритої освіти (</a:t>
            </a:r>
            <a:r>
              <a:rPr b="1" lang="ru-RU" sz="2600">
                <a:solidFill>
                  <a:schemeClr val="lt1"/>
                </a:solidFill>
                <a:latin typeface="Open Sans"/>
                <a:ea typeface="Open Sans"/>
                <a:cs typeface="Open Sans"/>
                <a:sym typeface="Open Sans"/>
              </a:rPr>
              <a:t>BO</a:t>
            </a:r>
            <a:r>
              <a:rPr b="1" i="0" lang="ru-RU" sz="2600" u="none" cap="none" strike="noStrike">
                <a:solidFill>
                  <a:schemeClr val="lt1"/>
                </a:solidFill>
                <a:latin typeface="Open Sans"/>
                <a:ea typeface="Open Sans"/>
                <a:cs typeface="Open Sans"/>
                <a:sym typeface="Open Sans"/>
              </a:rPr>
              <a:t>) для всіх</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88" name="Shape 88"/>
        <p:cNvGrpSpPr/>
        <p:nvPr/>
      </p:nvGrpSpPr>
      <p:grpSpPr>
        <a:xfrm>
          <a:off x="0" y="0"/>
          <a:ext cx="0" cy="0"/>
          <a:chOff x="0" y="0"/>
          <a:chExt cx="0" cy="0"/>
        </a:xfrm>
      </p:grpSpPr>
      <p:sp>
        <p:nvSpPr>
          <p:cNvPr id="89" name="Google Shape;89;g1114510d998_0_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90" name="Google Shape;90;g1114510d998_0_0"/>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91" name="Google Shape;91;g1114510d998_0_0"/>
          <p:cNvSpPr txBox="1"/>
          <p:nvPr/>
        </p:nvSpPr>
        <p:spPr>
          <a:xfrm>
            <a:off x="817575" y="1538714"/>
            <a:ext cx="2568600" cy="20934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3200"/>
              <a:buFont typeface="Arial"/>
              <a:buNone/>
            </a:pPr>
            <a:r>
              <a:rPr b="1" lang="ru-RU" sz="3200">
                <a:solidFill>
                  <a:srgbClr val="FFFFFF"/>
                </a:solidFill>
                <a:latin typeface="Open Sans"/>
                <a:ea typeface="Open Sans"/>
                <a:cs typeface="Open Sans"/>
                <a:sym typeface="Open Sans"/>
              </a:rPr>
              <a:t>BOP</a:t>
            </a:r>
            <a:r>
              <a:rPr b="1" i="0" lang="ru-RU" sz="3200" u="none" cap="none" strike="noStrike">
                <a:solidFill>
                  <a:srgbClr val="FFFFFF"/>
                </a:solidFill>
                <a:latin typeface="Open Sans"/>
                <a:ea typeface="Open Sans"/>
                <a:cs typeface="Open Sans"/>
                <a:sym typeface="Open Sans"/>
              </a:rPr>
              <a:t> –</a:t>
            </a:r>
            <a:endParaRPr b="1" i="0" sz="3200" u="none" cap="none" strike="noStrike">
              <a:solidFill>
                <a:srgbClr val="FFFFFF"/>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1800"/>
              <a:buFont typeface="Arial"/>
              <a:buNone/>
            </a:pPr>
            <a:r>
              <a:rPr b="1" i="0" lang="ru-RU" sz="1800" u="none" cap="none" strike="noStrike">
                <a:solidFill>
                  <a:srgbClr val="FFFFFF"/>
                </a:solidFill>
                <a:latin typeface="Open Sans"/>
                <a:ea typeface="Open Sans"/>
                <a:cs typeface="Open Sans"/>
                <a:sym typeface="Open Sans"/>
              </a:rPr>
              <a:t>ВІДКРИТІ ОСВІТНІ</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rPr b="1" i="0" lang="ru-RU" sz="1800" u="none" cap="none" strike="noStrike">
                <a:solidFill>
                  <a:srgbClr val="FFFFFF"/>
                </a:solidFill>
                <a:latin typeface="Open Sans"/>
                <a:ea typeface="Open Sans"/>
                <a:cs typeface="Open Sans"/>
                <a:sym typeface="Open Sans"/>
              </a:rPr>
              <a:t>РЕСУРСИ</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i="0" lang="ru-RU" sz="1200" u="none" cap="none" strike="noStrike">
                <a:solidFill>
                  <a:srgbClr val="FFFFFF"/>
                </a:solidFill>
                <a:latin typeface="Open Sans"/>
                <a:ea typeface="Open Sans"/>
                <a:cs typeface="Open Sans"/>
                <a:sym typeface="Open Sans"/>
              </a:rPr>
              <a:t>основи</a:t>
            </a:r>
            <a:endParaRPr b="1" i="0" sz="1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200"/>
              <a:buFont typeface="Arial"/>
              <a:buNone/>
            </a:pPr>
            <a:r>
              <a:t/>
            </a:r>
            <a:endParaRPr b="1" i="0" sz="3200" u="none" cap="none" strike="noStrike">
              <a:solidFill>
                <a:srgbClr val="FFFFFF"/>
              </a:solidFill>
              <a:latin typeface="Open Sans"/>
              <a:ea typeface="Open Sans"/>
              <a:cs typeface="Open Sans"/>
              <a:sym typeface="Open Sans"/>
            </a:endParaRPr>
          </a:p>
        </p:txBody>
      </p:sp>
      <p:pic>
        <p:nvPicPr>
          <p:cNvPr id="92" name="Google Shape;92;g1114510d998_0_0"/>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93" name="Google Shape;93;g1114510d998_0_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
        <p:nvSpPr>
          <p:cNvPr id="94" name="Google Shape;94;g1114510d998_0_0"/>
          <p:cNvSpPr txBox="1"/>
          <p:nvPr/>
        </p:nvSpPr>
        <p:spPr>
          <a:xfrm>
            <a:off x="3629851" y="1719538"/>
            <a:ext cx="48591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i="0" lang="ru-RU" sz="4500" u="none" cap="none" strike="noStrike">
                <a:solidFill>
                  <a:srgbClr val="004993"/>
                </a:solidFill>
                <a:latin typeface="Open Sans"/>
                <a:ea typeface="Open Sans"/>
                <a:cs typeface="Open Sans"/>
                <a:sym typeface="Open Sans"/>
              </a:rPr>
              <a:t>Що таке </a:t>
            </a:r>
            <a:r>
              <a:rPr b="1" lang="ru-RU" sz="4500">
                <a:solidFill>
                  <a:srgbClr val="004993"/>
                </a:solidFill>
                <a:latin typeface="Open Sans"/>
                <a:ea typeface="Open Sans"/>
                <a:cs typeface="Open Sans"/>
                <a:sym typeface="Open Sans"/>
              </a:rPr>
              <a:t>BOP</a:t>
            </a:r>
            <a:r>
              <a:rPr b="1" i="0" lang="ru-RU" sz="4500" u="none" cap="none" strike="noStrike">
                <a:solidFill>
                  <a:srgbClr val="004993"/>
                </a:solidFill>
                <a:latin typeface="Open Sans"/>
                <a:ea typeface="Open Sans"/>
                <a:cs typeface="Open Sans"/>
                <a:sym typeface="Open Sans"/>
              </a:rPr>
              <a:t>?</a:t>
            </a:r>
            <a:endParaRPr b="1" i="0" sz="4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500"/>
              <a:buFont typeface="Arial"/>
              <a:buNone/>
            </a:pPr>
            <a:r>
              <a:rPr b="1" lang="ru-RU" sz="2700">
                <a:solidFill>
                  <a:srgbClr val="004993"/>
                </a:solidFill>
                <a:latin typeface="Open Sans"/>
                <a:ea typeface="Open Sans"/>
                <a:cs typeface="Open Sans"/>
                <a:sym typeface="Open Sans"/>
              </a:rPr>
              <a:t>(відкриті освітні ресурси)</a:t>
            </a:r>
            <a:endParaRPr b="1" sz="2700">
              <a:solidFill>
                <a:srgbClr val="004993"/>
              </a:solidFill>
              <a:latin typeface="Open Sans"/>
              <a:ea typeface="Open Sans"/>
              <a:cs typeface="Open Sans"/>
              <a:sym typeface="Open Sans"/>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82" name="Shape 482"/>
        <p:cNvGrpSpPr/>
        <p:nvPr/>
      </p:nvGrpSpPr>
      <p:grpSpPr>
        <a:xfrm>
          <a:off x="0" y="0"/>
          <a:ext cx="0" cy="0"/>
          <a:chOff x="0" y="0"/>
          <a:chExt cx="0" cy="0"/>
        </a:xfrm>
      </p:grpSpPr>
      <p:sp>
        <p:nvSpPr>
          <p:cNvPr id="483" name="Google Shape;483;p39"/>
          <p:cNvSpPr txBox="1"/>
          <p:nvPr/>
        </p:nvSpPr>
        <p:spPr>
          <a:xfrm>
            <a:off x="3197249" y="1010950"/>
            <a:ext cx="5732400" cy="2493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lang="ru-RU" sz="3000">
                <a:solidFill>
                  <a:srgbClr val="004993"/>
                </a:solidFill>
                <a:latin typeface="Open Sans"/>
                <a:ea typeface="Open Sans"/>
                <a:cs typeface="Open Sans"/>
                <a:sym typeface="Open Sans"/>
              </a:rPr>
              <a:t>Підвищення рівності: </a:t>
            </a:r>
            <a:r>
              <a:rPr lang="ru-RU" sz="2400">
                <a:solidFill>
                  <a:srgbClr val="004993"/>
                </a:solidFill>
                <a:latin typeface="Open Sans"/>
                <a:ea typeface="Open Sans"/>
                <a:cs typeface="Open Sans"/>
                <a:sym typeface="Open Sans"/>
              </a:rPr>
              <a:t>безкоштовні онлайн-ресурси полегшують надання однакових якісних знань кожному, незалежно від їхнього соціального та економічного статусу.</a:t>
            </a:r>
            <a:endParaRPr b="1" i="0" sz="1300" u="none" cap="none" strike="noStrike">
              <a:solidFill>
                <a:srgbClr val="004993"/>
              </a:solidFill>
              <a:latin typeface="Open Sans"/>
              <a:ea typeface="Open Sans"/>
              <a:cs typeface="Open Sans"/>
              <a:sym typeface="Open Sans"/>
            </a:endParaRPr>
          </a:p>
        </p:txBody>
      </p:sp>
      <p:sp>
        <p:nvSpPr>
          <p:cNvPr id="484" name="Google Shape;484;p3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5" name="Google Shape;485;p3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86" name="Google Shape;486;p3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87" name="Google Shape;487;p3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88" name="Google Shape;488;p3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9" name="Google Shape;489;p39"/>
          <p:cNvSpPr txBox="1"/>
          <p:nvPr/>
        </p:nvSpPr>
        <p:spPr>
          <a:xfrm>
            <a:off x="119818" y="1552000"/>
            <a:ext cx="28506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ru-RU" sz="2600" u="none" cap="none" strike="noStrike">
                <a:solidFill>
                  <a:schemeClr val="lt1"/>
                </a:solidFill>
                <a:latin typeface="Open Sans"/>
                <a:ea typeface="Open Sans"/>
                <a:cs typeface="Open Sans"/>
                <a:sym typeface="Open Sans"/>
              </a:rPr>
              <a:t>Переваги</a:t>
            </a:r>
            <a:endParaRPr b="1" i="0" sz="26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ru-RU" sz="2600" u="none" cap="none" strike="noStrike">
                <a:solidFill>
                  <a:schemeClr val="lt1"/>
                </a:solidFill>
                <a:latin typeface="Open Sans"/>
                <a:ea typeface="Open Sans"/>
                <a:cs typeface="Open Sans"/>
                <a:sym typeface="Open Sans"/>
              </a:rPr>
              <a:t>відкритої освіти (</a:t>
            </a:r>
            <a:r>
              <a:rPr b="1" lang="ru-RU" sz="2600">
                <a:solidFill>
                  <a:schemeClr val="lt1"/>
                </a:solidFill>
                <a:latin typeface="Open Sans"/>
                <a:ea typeface="Open Sans"/>
                <a:cs typeface="Open Sans"/>
                <a:sym typeface="Open Sans"/>
              </a:rPr>
              <a:t>BO</a:t>
            </a:r>
            <a:r>
              <a:rPr b="1" i="0" lang="ru-RU" sz="2600" u="none" cap="none" strike="noStrike">
                <a:solidFill>
                  <a:schemeClr val="lt1"/>
                </a:solidFill>
                <a:latin typeface="Open Sans"/>
                <a:ea typeface="Open Sans"/>
                <a:cs typeface="Open Sans"/>
                <a:sym typeface="Open Sans"/>
              </a:rPr>
              <a:t>) для всіх</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93" name="Shape 493"/>
        <p:cNvGrpSpPr/>
        <p:nvPr/>
      </p:nvGrpSpPr>
      <p:grpSpPr>
        <a:xfrm>
          <a:off x="0" y="0"/>
          <a:ext cx="0" cy="0"/>
          <a:chOff x="0" y="0"/>
          <a:chExt cx="0" cy="0"/>
        </a:xfrm>
      </p:grpSpPr>
      <p:sp>
        <p:nvSpPr>
          <p:cNvPr id="494" name="Google Shape;494;g1114510d998_0_3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5" name="Google Shape;495;g1114510d998_0_3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6" name="Google Shape;496;g1114510d998_0_33"/>
          <p:cNvSpPr txBox="1"/>
          <p:nvPr/>
        </p:nvSpPr>
        <p:spPr>
          <a:xfrm>
            <a:off x="3197249" y="482750"/>
            <a:ext cx="5732400" cy="3786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ru-RU" sz="3000" u="none" cap="none" strike="noStrike">
                <a:solidFill>
                  <a:srgbClr val="004993"/>
                </a:solidFill>
                <a:latin typeface="Open Sans"/>
                <a:ea typeface="Open Sans"/>
                <a:cs typeface="Open Sans"/>
                <a:sym typeface="Open Sans"/>
              </a:rPr>
              <a:t>Заохочення різноманітності та інклюзивності: </a:t>
            </a:r>
            <a:br>
              <a:rPr b="1" i="0" lang="ru-RU" sz="3000" u="none" cap="none" strike="noStrike">
                <a:solidFill>
                  <a:srgbClr val="004993"/>
                </a:solidFill>
                <a:latin typeface="Open Sans"/>
                <a:ea typeface="Open Sans"/>
                <a:cs typeface="Open Sans"/>
                <a:sym typeface="Open Sans"/>
              </a:rPr>
            </a:br>
            <a:r>
              <a:rPr b="0" i="0" lang="ru-RU" sz="2400" u="none" cap="none" strike="noStrike">
                <a:solidFill>
                  <a:srgbClr val="004993"/>
                </a:solidFill>
                <a:latin typeface="Open Sans"/>
                <a:ea typeface="Open Sans"/>
                <a:cs typeface="Open Sans"/>
                <a:sym typeface="Open Sans"/>
              </a:rPr>
              <a:t>матеріали </a:t>
            </a:r>
            <a:r>
              <a:rPr lang="ru-RU" sz="2400">
                <a:solidFill>
                  <a:srgbClr val="004993"/>
                </a:solidFill>
                <a:latin typeface="Open Sans"/>
                <a:ea typeface="Open Sans"/>
                <a:cs typeface="Open Sans"/>
                <a:sym typeface="Open Sans"/>
              </a:rPr>
              <a:t>BOP</a:t>
            </a:r>
            <a:r>
              <a:rPr b="0" i="0" lang="ru-RU" sz="2400" u="none" cap="none" strike="noStrike">
                <a:solidFill>
                  <a:srgbClr val="004993"/>
                </a:solidFill>
                <a:latin typeface="Open Sans"/>
                <a:ea typeface="Open Sans"/>
                <a:cs typeface="Open Sans"/>
                <a:sym typeface="Open Sans"/>
              </a:rPr>
              <a:t>, якими легко поділитися та отримати доступ через Інтернет, є чудовим інструментом для відкриття та ознайомлення з різними точками зору.</a:t>
            </a:r>
            <a:endParaRPr b="1" i="0" sz="1300" u="none" cap="none" strike="noStrike">
              <a:solidFill>
                <a:srgbClr val="004993"/>
              </a:solidFill>
              <a:latin typeface="Open Sans"/>
              <a:ea typeface="Open Sans"/>
              <a:cs typeface="Open Sans"/>
              <a:sym typeface="Open Sans"/>
            </a:endParaRPr>
          </a:p>
        </p:txBody>
      </p:sp>
      <p:cxnSp>
        <p:nvCxnSpPr>
          <p:cNvPr id="497" name="Google Shape;497;g1114510d998_0_3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98" name="Google Shape;498;g1114510d998_0_3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99" name="Google Shape;499;g1114510d998_0_3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0" name="Google Shape;500;g1114510d998_0_33"/>
          <p:cNvSpPr txBox="1"/>
          <p:nvPr/>
        </p:nvSpPr>
        <p:spPr>
          <a:xfrm>
            <a:off x="119818" y="1552000"/>
            <a:ext cx="28506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ru-RU" sz="2600" u="none" cap="none" strike="noStrike">
                <a:solidFill>
                  <a:schemeClr val="lt1"/>
                </a:solidFill>
                <a:latin typeface="Open Sans"/>
                <a:ea typeface="Open Sans"/>
                <a:cs typeface="Open Sans"/>
                <a:sym typeface="Open Sans"/>
              </a:rPr>
              <a:t>Переваги</a:t>
            </a:r>
            <a:endParaRPr b="1" i="0" sz="26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ru-RU" sz="2600" u="none" cap="none" strike="noStrike">
                <a:solidFill>
                  <a:schemeClr val="lt1"/>
                </a:solidFill>
                <a:latin typeface="Open Sans"/>
                <a:ea typeface="Open Sans"/>
                <a:cs typeface="Open Sans"/>
                <a:sym typeface="Open Sans"/>
              </a:rPr>
              <a:t>відкритої освіти (</a:t>
            </a:r>
            <a:r>
              <a:rPr b="1" lang="ru-RU" sz="2600">
                <a:solidFill>
                  <a:schemeClr val="lt1"/>
                </a:solidFill>
                <a:latin typeface="Open Sans"/>
                <a:ea typeface="Open Sans"/>
                <a:cs typeface="Open Sans"/>
                <a:sym typeface="Open Sans"/>
              </a:rPr>
              <a:t>BO</a:t>
            </a:r>
            <a:r>
              <a:rPr b="1" i="0" lang="ru-RU" sz="2600" u="none" cap="none" strike="noStrike">
                <a:solidFill>
                  <a:schemeClr val="lt1"/>
                </a:solidFill>
                <a:latin typeface="Open Sans"/>
                <a:ea typeface="Open Sans"/>
                <a:cs typeface="Open Sans"/>
                <a:sym typeface="Open Sans"/>
              </a:rPr>
              <a:t>) для всіх</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04" name="Shape 504"/>
        <p:cNvGrpSpPr/>
        <p:nvPr/>
      </p:nvGrpSpPr>
      <p:grpSpPr>
        <a:xfrm>
          <a:off x="0" y="0"/>
          <a:ext cx="0" cy="0"/>
          <a:chOff x="0" y="0"/>
          <a:chExt cx="0" cy="0"/>
        </a:xfrm>
      </p:grpSpPr>
      <p:sp>
        <p:nvSpPr>
          <p:cNvPr id="505" name="Google Shape;505;p40"/>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6" name="Google Shape;506;p4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7" name="Google Shape;507;p40"/>
          <p:cNvSpPr txBox="1"/>
          <p:nvPr/>
        </p:nvSpPr>
        <p:spPr>
          <a:xfrm>
            <a:off x="3202899" y="1070150"/>
            <a:ext cx="5739301" cy="275380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ru-RU" sz="3000" u="none" cap="none" strike="noStrike">
                <a:solidFill>
                  <a:srgbClr val="004993"/>
                </a:solidFill>
                <a:latin typeface="Open Sans"/>
                <a:ea typeface="Open Sans"/>
                <a:cs typeface="Open Sans"/>
                <a:sym typeface="Open Sans"/>
              </a:rPr>
              <a:t>Стимулювання громадянської науки:</a:t>
            </a:r>
            <a:r>
              <a:rPr b="0" i="0" lang="ru-RU" sz="2400" u="none" cap="none" strike="noStrike">
                <a:solidFill>
                  <a:srgbClr val="004993"/>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ru-RU" sz="2400" u="none" cap="none" strike="noStrike">
                <a:solidFill>
                  <a:srgbClr val="004993"/>
                </a:solidFill>
                <a:latin typeface="Open Sans"/>
                <a:ea typeface="Open Sans"/>
                <a:cs typeface="Open Sans"/>
                <a:sym typeface="Open Sans"/>
              </a:rPr>
              <a:t>знання може створювати кожен, а доступність матеріалів полегшує людям подальше отримання знань..</a:t>
            </a:r>
            <a:endParaRPr b="1" i="0" sz="2400" u="none" cap="none" strike="noStrike">
              <a:solidFill>
                <a:srgbClr val="004993"/>
              </a:solidFill>
              <a:latin typeface="Open Sans"/>
              <a:ea typeface="Open Sans"/>
              <a:cs typeface="Open Sans"/>
              <a:sym typeface="Open Sans"/>
            </a:endParaRPr>
          </a:p>
          <a:p>
            <a:pPr indent="0" lvl="0" marL="0" marR="0" rtl="0" algn="l">
              <a:lnSpc>
                <a:spcPct val="115000"/>
              </a:lnSpc>
              <a:spcBef>
                <a:spcPts val="1200"/>
              </a:spcBef>
              <a:spcAft>
                <a:spcPts val="1200"/>
              </a:spcAft>
              <a:buClr>
                <a:srgbClr val="000000"/>
              </a:buClr>
              <a:buSzPts val="1300"/>
              <a:buFont typeface="Arial"/>
              <a:buNone/>
            </a:pPr>
            <a:r>
              <a:t/>
            </a:r>
            <a:endParaRPr b="1" i="0" sz="1300" u="none" cap="none" strike="noStrike">
              <a:solidFill>
                <a:srgbClr val="004993"/>
              </a:solidFill>
              <a:latin typeface="Open Sans"/>
              <a:ea typeface="Open Sans"/>
              <a:cs typeface="Open Sans"/>
              <a:sym typeface="Open Sans"/>
            </a:endParaRPr>
          </a:p>
        </p:txBody>
      </p:sp>
      <p:cxnSp>
        <p:nvCxnSpPr>
          <p:cNvPr id="508" name="Google Shape;508;p4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09" name="Google Shape;509;p4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10" name="Google Shape;510;p40"/>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1" name="Google Shape;511;p40"/>
          <p:cNvSpPr txBox="1"/>
          <p:nvPr/>
        </p:nvSpPr>
        <p:spPr>
          <a:xfrm>
            <a:off x="119818" y="1552000"/>
            <a:ext cx="28506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ru-RU" sz="2600" u="none" cap="none" strike="noStrike">
                <a:solidFill>
                  <a:schemeClr val="lt1"/>
                </a:solidFill>
                <a:latin typeface="Open Sans"/>
                <a:ea typeface="Open Sans"/>
                <a:cs typeface="Open Sans"/>
                <a:sym typeface="Open Sans"/>
              </a:rPr>
              <a:t>Переваги</a:t>
            </a:r>
            <a:endParaRPr b="1" i="0" sz="26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ru-RU" sz="2600" u="none" cap="none" strike="noStrike">
                <a:solidFill>
                  <a:schemeClr val="lt1"/>
                </a:solidFill>
                <a:latin typeface="Open Sans"/>
                <a:ea typeface="Open Sans"/>
                <a:cs typeface="Open Sans"/>
                <a:sym typeface="Open Sans"/>
              </a:rPr>
              <a:t>відкритої освіти (</a:t>
            </a:r>
            <a:r>
              <a:rPr b="1" lang="ru-RU" sz="2600">
                <a:solidFill>
                  <a:schemeClr val="lt1"/>
                </a:solidFill>
                <a:latin typeface="Open Sans"/>
                <a:ea typeface="Open Sans"/>
                <a:cs typeface="Open Sans"/>
                <a:sym typeface="Open Sans"/>
              </a:rPr>
              <a:t>BO</a:t>
            </a:r>
            <a:r>
              <a:rPr b="1" i="0" lang="ru-RU" sz="2600" u="none" cap="none" strike="noStrike">
                <a:solidFill>
                  <a:schemeClr val="lt1"/>
                </a:solidFill>
                <a:latin typeface="Open Sans"/>
                <a:ea typeface="Open Sans"/>
                <a:cs typeface="Open Sans"/>
                <a:sym typeface="Open Sans"/>
              </a:rPr>
              <a:t>) для всіх</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15" name="Shape 515"/>
        <p:cNvGrpSpPr/>
        <p:nvPr/>
      </p:nvGrpSpPr>
      <p:grpSpPr>
        <a:xfrm>
          <a:off x="0" y="0"/>
          <a:ext cx="0" cy="0"/>
          <a:chOff x="0" y="0"/>
          <a:chExt cx="0" cy="0"/>
        </a:xfrm>
      </p:grpSpPr>
      <p:sp>
        <p:nvSpPr>
          <p:cNvPr id="516" name="Google Shape;516;p41"/>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7" name="Google Shape;517;p4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8" name="Google Shape;518;p41"/>
          <p:cNvSpPr txBox="1"/>
          <p:nvPr/>
        </p:nvSpPr>
        <p:spPr>
          <a:xfrm>
            <a:off x="3266615" y="472966"/>
            <a:ext cx="5342700" cy="4881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b="1" i="0" lang="ru-RU" sz="1800" u="none" cap="none" strike="noStrike">
                <a:solidFill>
                  <a:srgbClr val="004993"/>
                </a:solidFill>
                <a:latin typeface="Open Sans"/>
                <a:ea typeface="Open Sans"/>
                <a:cs typeface="Open Sans"/>
                <a:sym typeface="Open Sans"/>
              </a:rPr>
              <a:t>Підвищення якості: </a:t>
            </a:r>
            <a:endParaRPr b="1" i="0" sz="1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800"/>
              <a:buFont typeface="Arial"/>
              <a:buNone/>
            </a:pPr>
            <a:r>
              <a:rPr b="0" i="0" lang="ru-RU" sz="1800" u="none" cap="none" strike="noStrike">
                <a:solidFill>
                  <a:srgbClr val="004993"/>
                </a:solidFill>
                <a:latin typeface="Open Sans"/>
                <a:ea typeface="Open Sans"/>
                <a:cs typeface="Open Sans"/>
                <a:sym typeface="Open Sans"/>
              </a:rPr>
              <a:t>будь-хто може підтримати покращення якості </a:t>
            </a:r>
            <a:r>
              <a:rPr lang="ru-RU" sz="1800">
                <a:solidFill>
                  <a:srgbClr val="004993"/>
                </a:solidFill>
                <a:latin typeface="Open Sans"/>
                <a:ea typeface="Open Sans"/>
                <a:cs typeface="Open Sans"/>
                <a:sym typeface="Open Sans"/>
              </a:rPr>
              <a:t>BOP</a:t>
            </a:r>
            <a:r>
              <a:rPr b="0" i="0" lang="ru-RU" sz="1800" u="none" cap="none" strike="noStrike">
                <a:solidFill>
                  <a:srgbClr val="004993"/>
                </a:solidFill>
                <a:latin typeface="Open Sans"/>
                <a:ea typeface="Open Sans"/>
                <a:cs typeface="Open Sans"/>
                <a:sym typeface="Open Sans"/>
              </a:rPr>
              <a:t>, просто поставивши запитання, щоб пояснити їх; відсутність доступу означає відсутність запитань, відсутність запитань означає відсутність сумнівів, відсутність сумнівів означає відсутність покращень.</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800"/>
              <a:buFont typeface="Arial"/>
              <a:buNone/>
            </a:pPr>
            <a:r>
              <a:t/>
            </a:r>
            <a:endParaRPr b="0" i="0" sz="1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800"/>
              <a:buFont typeface="Arial"/>
              <a:buNone/>
            </a:pPr>
            <a:r>
              <a:rPr b="1" i="0" lang="ru-RU" sz="1800" u="none" cap="none" strike="noStrike">
                <a:solidFill>
                  <a:srgbClr val="004993"/>
                </a:solidFill>
                <a:latin typeface="Open Sans"/>
                <a:ea typeface="Open Sans"/>
                <a:cs typeface="Open Sans"/>
                <a:sym typeface="Open Sans"/>
              </a:rPr>
              <a:t>Розширення меж:</a:t>
            </a:r>
            <a:r>
              <a:rPr b="0" i="0" lang="ru-RU" sz="1800" u="none" cap="none" strike="noStrike">
                <a:solidFill>
                  <a:srgbClr val="004993"/>
                </a:solidFill>
                <a:latin typeface="Open Sans"/>
                <a:ea typeface="Open Sans"/>
                <a:cs typeface="Open Sans"/>
                <a:sym typeface="Open Sans"/>
              </a:rPr>
              <a:t>  </a:t>
            </a:r>
            <a:endParaRPr b="0" i="0" sz="1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800"/>
              <a:buFont typeface="Arial"/>
              <a:buNone/>
            </a:pPr>
            <a:r>
              <a:rPr lang="ru-RU" sz="1800">
                <a:solidFill>
                  <a:srgbClr val="004993"/>
                </a:solidFill>
                <a:latin typeface="Open Sans"/>
                <a:ea typeface="Open Sans"/>
                <a:cs typeface="Open Sans"/>
                <a:sym typeface="Open Sans"/>
              </a:rPr>
              <a:t>BOP</a:t>
            </a:r>
            <a:r>
              <a:rPr b="0" i="0" lang="ru-RU" sz="1800" u="none" cap="none" strike="noStrike">
                <a:solidFill>
                  <a:srgbClr val="004993"/>
                </a:solidFill>
                <a:latin typeface="Open Sans"/>
                <a:ea typeface="Open Sans"/>
                <a:cs typeface="Open Sans"/>
                <a:sym typeface="Open Sans"/>
              </a:rPr>
              <a:t> – це чудовий спосіб обміну знаннями між країнами, що дозволяє адаптувати їх до локальних місцевих умов.</a:t>
            </a:r>
            <a:endParaRPr b="0" i="0" sz="21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1200"/>
              </a:spcBef>
              <a:spcAft>
                <a:spcPts val="1200"/>
              </a:spcAft>
              <a:buClr>
                <a:srgbClr val="000000"/>
              </a:buClr>
              <a:buSzPts val="1300"/>
              <a:buFont typeface="Arial"/>
              <a:buNone/>
            </a:pPr>
            <a:r>
              <a:t/>
            </a:r>
            <a:endParaRPr b="1" i="0" sz="1300" u="none" cap="none" strike="noStrike">
              <a:solidFill>
                <a:srgbClr val="004993"/>
              </a:solidFill>
              <a:latin typeface="Open Sans"/>
              <a:ea typeface="Open Sans"/>
              <a:cs typeface="Open Sans"/>
              <a:sym typeface="Open Sans"/>
            </a:endParaRPr>
          </a:p>
        </p:txBody>
      </p:sp>
      <p:cxnSp>
        <p:nvCxnSpPr>
          <p:cNvPr id="519" name="Google Shape;519;p4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20" name="Google Shape;520;p4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21" name="Google Shape;521;p41"/>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2" name="Google Shape;522;p41"/>
          <p:cNvSpPr txBox="1"/>
          <p:nvPr/>
        </p:nvSpPr>
        <p:spPr>
          <a:xfrm>
            <a:off x="119818" y="1552000"/>
            <a:ext cx="2850600" cy="1465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ru-RU" sz="2600" u="none" cap="none" strike="noStrike">
                <a:solidFill>
                  <a:schemeClr val="lt1"/>
                </a:solidFill>
                <a:latin typeface="Open Sans"/>
                <a:ea typeface="Open Sans"/>
                <a:cs typeface="Open Sans"/>
                <a:sym typeface="Open Sans"/>
              </a:rPr>
              <a:t>Переваги</a:t>
            </a:r>
            <a:endParaRPr b="1" i="0" sz="26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ru-RU" sz="2600" u="none" cap="none" strike="noStrike">
                <a:solidFill>
                  <a:schemeClr val="lt1"/>
                </a:solidFill>
                <a:latin typeface="Open Sans"/>
                <a:ea typeface="Open Sans"/>
                <a:cs typeface="Open Sans"/>
                <a:sym typeface="Open Sans"/>
              </a:rPr>
              <a:t>відкритої освіти (</a:t>
            </a:r>
            <a:r>
              <a:rPr b="1" lang="ru-RU" sz="2600">
                <a:solidFill>
                  <a:schemeClr val="lt1"/>
                </a:solidFill>
                <a:latin typeface="Open Sans"/>
                <a:ea typeface="Open Sans"/>
                <a:cs typeface="Open Sans"/>
                <a:sym typeface="Open Sans"/>
              </a:rPr>
              <a:t>BO</a:t>
            </a:r>
            <a:r>
              <a:rPr b="1" i="0" lang="ru-RU" sz="2600" u="none" cap="none" strike="noStrike">
                <a:solidFill>
                  <a:schemeClr val="lt1"/>
                </a:solidFill>
                <a:latin typeface="Open Sans"/>
                <a:ea typeface="Open Sans"/>
                <a:cs typeface="Open Sans"/>
                <a:sym typeface="Open Sans"/>
              </a:rPr>
              <a:t>) для всіх</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26" name="Shape 526"/>
        <p:cNvGrpSpPr/>
        <p:nvPr/>
      </p:nvGrpSpPr>
      <p:grpSpPr>
        <a:xfrm>
          <a:off x="0" y="0"/>
          <a:ext cx="0" cy="0"/>
          <a:chOff x="0" y="0"/>
          <a:chExt cx="0" cy="0"/>
        </a:xfrm>
      </p:grpSpPr>
      <p:sp>
        <p:nvSpPr>
          <p:cNvPr id="527" name="Google Shape;527;g289485ef599_1_0"/>
          <p:cNvSpPr txBox="1"/>
          <p:nvPr/>
        </p:nvSpPr>
        <p:spPr>
          <a:xfrm>
            <a:off x="3034950" y="2500"/>
            <a:ext cx="6005700" cy="4576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ru-RU" sz="1200">
                <a:solidFill>
                  <a:srgbClr val="B9E9F6"/>
                </a:solidFill>
                <a:latin typeface="Open Sans"/>
                <a:ea typeface="Open Sans"/>
                <a:cs typeface="Open Sans"/>
                <a:sym typeface="Open Sans"/>
              </a:rPr>
              <a:t>Підтримка професійного розвитку: </a:t>
            </a:r>
            <a:r>
              <a:rPr lang="ru-RU" sz="1100">
                <a:solidFill>
                  <a:srgbClr val="B9E9F6"/>
                </a:solidFill>
                <a:latin typeface="Open Sans"/>
                <a:ea typeface="Open Sans"/>
                <a:cs typeface="Open Sans"/>
                <a:sym typeface="Open Sans"/>
              </a:rPr>
              <a:t>Залучення до управління ВОР та ВО на бібліотечному, інституційному, національному чи міжнародному рівнях може бути використане як можливість професійного розвитку та зростання за межами "традиційних" або більш усталених галузей знань (наприклад, формування колекцій, метадані тощо).</a:t>
            </a:r>
            <a:endParaRPr sz="1100">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ru-RU" sz="1200">
                <a:solidFill>
                  <a:srgbClr val="B9E9F6"/>
                </a:solidFill>
                <a:latin typeface="Open Sans"/>
                <a:ea typeface="Open Sans"/>
                <a:cs typeface="Open Sans"/>
                <a:sym typeface="Open Sans"/>
              </a:rPr>
              <a:t>Визнання як цінних партнерів:</a:t>
            </a:r>
            <a:r>
              <a:rPr lang="ru-RU" sz="1200">
                <a:solidFill>
                  <a:srgbClr val="B9E9F6"/>
                </a:solidFill>
                <a:latin typeface="Open Sans"/>
                <a:ea typeface="Open Sans"/>
                <a:cs typeface="Open Sans"/>
                <a:sym typeface="Open Sans"/>
              </a:rPr>
              <a:t> </a:t>
            </a:r>
            <a:r>
              <a:rPr lang="ru-RU" sz="1100">
                <a:solidFill>
                  <a:srgbClr val="B9E9F6"/>
                </a:solidFill>
                <a:latin typeface="Open Sans"/>
                <a:ea typeface="Open Sans"/>
                <a:cs typeface="Open Sans"/>
                <a:sym typeface="Open Sans"/>
              </a:rPr>
              <a:t>Завдяки своєму досвіду у сфері відкритої педагогіки та відкритих ліцензій, бібліотекарі визнані освітянами та дослідниками як надійні партнери у пошуку, адаптації та створенні якісних освітніх ресурсів.</a:t>
            </a:r>
            <a:endParaRPr sz="1100">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ru-RU" sz="1200">
                <a:solidFill>
                  <a:srgbClr val="B9E9F6"/>
                </a:solidFill>
                <a:latin typeface="Open Sans"/>
                <a:ea typeface="Open Sans"/>
                <a:cs typeface="Open Sans"/>
                <a:sym typeface="Open Sans"/>
              </a:rPr>
              <a:t>Розвиток синергії з відкритою наукою: </a:t>
            </a:r>
            <a:r>
              <a:rPr lang="ru-RU" sz="1100">
                <a:solidFill>
                  <a:srgbClr val="B9E9F6"/>
                </a:solidFill>
                <a:latin typeface="Open Sans"/>
                <a:ea typeface="Open Sans"/>
                <a:cs typeface="Open Sans"/>
                <a:sym typeface="Open Sans"/>
              </a:rPr>
              <a:t>Відкрита наука і відкрита освіта часто розділені, а знаннями володіють різні фахівці. Бібліотекарі можуть об'єднати ці дві сфери за допомогою більш цілісного підходу до відкритості, сприяючи розвитку культури відкритості в установі / академічній спільноті.</a:t>
            </a:r>
            <a:endParaRPr sz="1100">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ru-RU" sz="1200">
                <a:solidFill>
                  <a:srgbClr val="B9E9F6"/>
                </a:solidFill>
                <a:latin typeface="Open Sans"/>
                <a:ea typeface="Open Sans"/>
                <a:cs typeface="Open Sans"/>
                <a:sym typeface="Open Sans"/>
              </a:rPr>
              <a:t>Сприяння співпраці та обміну знаннями: </a:t>
            </a:r>
            <a:r>
              <a:rPr lang="ru-RU" sz="1100">
                <a:solidFill>
                  <a:srgbClr val="B9E9F6"/>
                </a:solidFill>
                <a:latin typeface="Open Sans"/>
                <a:ea typeface="Open Sans"/>
                <a:cs typeface="Open Sans"/>
                <a:sym typeface="Open Sans"/>
              </a:rPr>
              <a:t>Бібліотекарі відіграють важливу роль у сприянні співпраці, куруючи відкриті ресурси, організовуючи тренінги та семінари на теми відкритої освіти, а також сприяючи створенню спільнот практиків відкритої освіти, що також розширює їхні власні професійні мережі.</a:t>
            </a:r>
            <a:endParaRPr sz="1100">
              <a:solidFill>
                <a:srgbClr val="B9E9F6"/>
              </a:solidFill>
              <a:latin typeface="Open Sans"/>
              <a:ea typeface="Open Sans"/>
              <a:cs typeface="Open Sans"/>
              <a:sym typeface="Open Sans"/>
            </a:endParaRPr>
          </a:p>
          <a:p>
            <a:pPr indent="0" lvl="0" marL="0" marR="0" rtl="0" algn="l">
              <a:lnSpc>
                <a:spcPct val="100000"/>
              </a:lnSpc>
              <a:spcBef>
                <a:spcPts val="1000"/>
              </a:spcBef>
              <a:spcAft>
                <a:spcPts val="1000"/>
              </a:spcAft>
              <a:buNone/>
            </a:pPr>
            <a:r>
              <a:rPr b="1" lang="ru-RU" sz="1200">
                <a:solidFill>
                  <a:srgbClr val="B9E9F6"/>
                </a:solidFill>
                <a:latin typeface="Open Sans"/>
                <a:ea typeface="Open Sans"/>
                <a:cs typeface="Open Sans"/>
                <a:sym typeface="Open Sans"/>
              </a:rPr>
              <a:t>Зменшення витрат: </a:t>
            </a:r>
            <a:r>
              <a:rPr lang="ru-RU" sz="1200">
                <a:solidFill>
                  <a:srgbClr val="B9E9F6"/>
                </a:solidFill>
                <a:latin typeface="Open Sans"/>
                <a:ea typeface="Open Sans"/>
                <a:cs typeface="Open Sans"/>
                <a:sym typeface="Open Sans"/>
              </a:rPr>
              <a:t>Заощадження бібліотечних бюджетів на придбанні дорогих й обмежувальних ліцензій на комерційні видання, а також при консультуванні викладачів і студентів щодо ВОР як альтернативних варіантів навчальної літератури. Ця перевага в довгостроковій перспективі сприяє необхідному переходу бібліотечних та університетських бюджетів до відкритого доступу.</a:t>
            </a:r>
            <a:endParaRPr b="0" i="0" sz="1100" u="none" cap="none" strike="noStrike">
              <a:solidFill>
                <a:srgbClr val="B9E9F6"/>
              </a:solidFill>
              <a:latin typeface="Arial"/>
              <a:ea typeface="Arial"/>
              <a:cs typeface="Arial"/>
              <a:sym typeface="Arial"/>
            </a:endParaRPr>
          </a:p>
        </p:txBody>
      </p:sp>
      <p:sp>
        <p:nvSpPr>
          <p:cNvPr id="528" name="Google Shape;528;g289485ef599_1_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9" name="Google Shape;529;g289485ef599_1_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0" name="Google Shape;530;g289485ef599_1_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31" name="Google Shape;531;g289485ef599_1_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32" name="Google Shape;532;g289485ef599_1_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33" name="Google Shape;533;g289485ef599_1_0"/>
          <p:cNvSpPr txBox="1"/>
          <p:nvPr/>
        </p:nvSpPr>
        <p:spPr>
          <a:xfrm>
            <a:off x="119818" y="1552000"/>
            <a:ext cx="28506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ru-RU" sz="2600" u="none" cap="none" strike="noStrike">
                <a:solidFill>
                  <a:srgbClr val="004993"/>
                </a:solidFill>
                <a:latin typeface="Open Sans"/>
                <a:ea typeface="Open Sans"/>
                <a:cs typeface="Open Sans"/>
                <a:sym typeface="Open Sans"/>
              </a:rPr>
              <a:t>Переваги</a:t>
            </a:r>
            <a:endParaRPr b="1" i="0" sz="26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ru-RU" sz="2600" u="none" cap="none" strike="noStrike">
                <a:solidFill>
                  <a:srgbClr val="004993"/>
                </a:solidFill>
                <a:latin typeface="Open Sans"/>
                <a:ea typeface="Open Sans"/>
                <a:cs typeface="Open Sans"/>
                <a:sym typeface="Open Sans"/>
              </a:rPr>
              <a:t>відкритої освіти (</a:t>
            </a:r>
            <a:r>
              <a:rPr b="1" lang="ru-RU" sz="2600">
                <a:solidFill>
                  <a:srgbClr val="004993"/>
                </a:solidFill>
                <a:latin typeface="Open Sans"/>
                <a:ea typeface="Open Sans"/>
                <a:cs typeface="Open Sans"/>
                <a:sym typeface="Open Sans"/>
              </a:rPr>
              <a:t>BO</a:t>
            </a:r>
            <a:r>
              <a:rPr b="1" i="0" lang="ru-RU" sz="2600" u="none" cap="none" strike="noStrike">
                <a:solidFill>
                  <a:srgbClr val="004993"/>
                </a:solidFill>
                <a:latin typeface="Open Sans"/>
                <a:ea typeface="Open Sans"/>
                <a:cs typeface="Open Sans"/>
                <a:sym typeface="Open Sans"/>
              </a:rPr>
              <a:t>) для </a:t>
            </a:r>
            <a:r>
              <a:rPr b="1" lang="ru-RU" sz="2700">
                <a:solidFill>
                  <a:srgbClr val="FFDE59"/>
                </a:solidFill>
                <a:latin typeface="Open Sans"/>
                <a:ea typeface="Open Sans"/>
                <a:cs typeface="Open Sans"/>
                <a:sym typeface="Open Sans"/>
              </a:rPr>
              <a:t>бібліотекарів</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37" name="Shape 537"/>
        <p:cNvGrpSpPr/>
        <p:nvPr/>
      </p:nvGrpSpPr>
      <p:grpSpPr>
        <a:xfrm>
          <a:off x="0" y="0"/>
          <a:ext cx="0" cy="0"/>
          <a:chOff x="0" y="0"/>
          <a:chExt cx="0" cy="0"/>
        </a:xfrm>
      </p:grpSpPr>
      <p:sp>
        <p:nvSpPr>
          <p:cNvPr id="538" name="Google Shape;538;g289485ef599_1_10"/>
          <p:cNvSpPr txBox="1"/>
          <p:nvPr/>
        </p:nvSpPr>
        <p:spPr>
          <a:xfrm>
            <a:off x="3158425" y="318250"/>
            <a:ext cx="5917800" cy="3879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ru-RU" sz="2400">
                <a:solidFill>
                  <a:srgbClr val="B9E9F6"/>
                </a:solidFill>
                <a:latin typeface="Open Sans"/>
                <a:ea typeface="Open Sans"/>
                <a:cs typeface="Open Sans"/>
                <a:sym typeface="Open Sans"/>
              </a:rPr>
              <a:t>Підтримка професійного розвитку:</a:t>
            </a:r>
            <a:r>
              <a:rPr lang="ru-RU" sz="1000">
                <a:solidFill>
                  <a:schemeClr val="dk1"/>
                </a:solidFill>
              </a:rPr>
              <a:t> </a:t>
            </a:r>
            <a:endParaRPr sz="1000">
              <a:solidFill>
                <a:schemeClr val="dk1"/>
              </a:solidFill>
            </a:endParaRPr>
          </a:p>
          <a:p>
            <a:pPr indent="0" lvl="0" marL="0" marR="0" rtl="0" algn="l">
              <a:lnSpc>
                <a:spcPct val="100000"/>
              </a:lnSpc>
              <a:spcBef>
                <a:spcPts val="0"/>
              </a:spcBef>
              <a:spcAft>
                <a:spcPts val="0"/>
              </a:spcAft>
              <a:buClr>
                <a:schemeClr val="dk1"/>
              </a:buClr>
              <a:buSzPts val="1100"/>
              <a:buFont typeface="Arial"/>
              <a:buNone/>
            </a:pPr>
            <a:r>
              <a:rPr lang="ru-RU" sz="2400">
                <a:solidFill>
                  <a:srgbClr val="B9E9F6"/>
                </a:solidFill>
                <a:latin typeface="Open Sans"/>
                <a:ea typeface="Open Sans"/>
                <a:cs typeface="Open Sans"/>
                <a:sym typeface="Open Sans"/>
              </a:rPr>
              <a:t>Залучення до управління ВОР та ВО на бібліотечному, інституційному, національному чи міжнародному рівнях може бути використане як можливість професійного розвитку та зростання за межами "традиційних" або більш усталених галузей знань (наприклад, формування колекцій, метадані тощо).</a:t>
            </a:r>
            <a:endParaRPr b="0" i="0" sz="2400" u="none" cap="none" strike="noStrike">
              <a:solidFill>
                <a:srgbClr val="B9E9F6"/>
              </a:solidFill>
              <a:latin typeface="Arial"/>
              <a:ea typeface="Arial"/>
              <a:cs typeface="Arial"/>
              <a:sym typeface="Arial"/>
            </a:endParaRPr>
          </a:p>
        </p:txBody>
      </p:sp>
      <p:sp>
        <p:nvSpPr>
          <p:cNvPr id="539" name="Google Shape;539;g289485ef599_1_1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0" name="Google Shape;540;g289485ef599_1_1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1" name="Google Shape;541;g289485ef599_1_1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42" name="Google Shape;542;g289485ef599_1_1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43" name="Google Shape;543;g289485ef599_1_1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44" name="Google Shape;544;g289485ef599_1_10"/>
          <p:cNvSpPr txBox="1"/>
          <p:nvPr/>
        </p:nvSpPr>
        <p:spPr>
          <a:xfrm>
            <a:off x="119818" y="1552000"/>
            <a:ext cx="28506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ru-RU" sz="2600" u="none" cap="none" strike="noStrike">
                <a:solidFill>
                  <a:srgbClr val="004993"/>
                </a:solidFill>
                <a:latin typeface="Open Sans"/>
                <a:ea typeface="Open Sans"/>
                <a:cs typeface="Open Sans"/>
                <a:sym typeface="Open Sans"/>
              </a:rPr>
              <a:t>Переваги</a:t>
            </a:r>
            <a:endParaRPr b="1" i="0" sz="26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ru-RU" sz="2600" u="none" cap="none" strike="noStrike">
                <a:solidFill>
                  <a:srgbClr val="004993"/>
                </a:solidFill>
                <a:latin typeface="Open Sans"/>
                <a:ea typeface="Open Sans"/>
                <a:cs typeface="Open Sans"/>
                <a:sym typeface="Open Sans"/>
              </a:rPr>
              <a:t>відкритої освіти (</a:t>
            </a:r>
            <a:r>
              <a:rPr b="1" lang="ru-RU" sz="2600">
                <a:solidFill>
                  <a:srgbClr val="004993"/>
                </a:solidFill>
                <a:latin typeface="Open Sans"/>
                <a:ea typeface="Open Sans"/>
                <a:cs typeface="Open Sans"/>
                <a:sym typeface="Open Sans"/>
              </a:rPr>
              <a:t>BO</a:t>
            </a:r>
            <a:r>
              <a:rPr b="1" i="0" lang="ru-RU" sz="2600" u="none" cap="none" strike="noStrike">
                <a:solidFill>
                  <a:srgbClr val="004993"/>
                </a:solidFill>
                <a:latin typeface="Open Sans"/>
                <a:ea typeface="Open Sans"/>
                <a:cs typeface="Open Sans"/>
                <a:sym typeface="Open Sans"/>
              </a:rPr>
              <a:t>) для </a:t>
            </a:r>
            <a:r>
              <a:rPr b="1" lang="ru-RU" sz="2700">
                <a:solidFill>
                  <a:srgbClr val="FFDE59"/>
                </a:solidFill>
                <a:latin typeface="Open Sans"/>
                <a:ea typeface="Open Sans"/>
                <a:cs typeface="Open Sans"/>
                <a:sym typeface="Open Sans"/>
              </a:rPr>
              <a:t>бібліотекарів</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48" name="Shape 548"/>
        <p:cNvGrpSpPr/>
        <p:nvPr/>
      </p:nvGrpSpPr>
      <p:grpSpPr>
        <a:xfrm>
          <a:off x="0" y="0"/>
          <a:ext cx="0" cy="0"/>
          <a:chOff x="0" y="0"/>
          <a:chExt cx="0" cy="0"/>
        </a:xfrm>
      </p:grpSpPr>
      <p:sp>
        <p:nvSpPr>
          <p:cNvPr id="549" name="Google Shape;549;g289485ef599_1_2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0" name="Google Shape;550;g289485ef599_1_2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1" name="Google Shape;551;g289485ef599_1_20"/>
          <p:cNvSpPr txBox="1"/>
          <p:nvPr/>
        </p:nvSpPr>
        <p:spPr>
          <a:xfrm>
            <a:off x="3218450" y="656650"/>
            <a:ext cx="5574300" cy="3268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1000"/>
              </a:spcBef>
              <a:spcAft>
                <a:spcPts val="0"/>
              </a:spcAft>
              <a:buClr>
                <a:schemeClr val="dk1"/>
              </a:buClr>
              <a:buSzPts val="1100"/>
              <a:buFont typeface="Arial"/>
              <a:buNone/>
            </a:pPr>
            <a:r>
              <a:rPr b="1" lang="ru-RU" sz="2400">
                <a:solidFill>
                  <a:srgbClr val="B9E9F6"/>
                </a:solidFill>
                <a:latin typeface="Open Sans"/>
                <a:ea typeface="Open Sans"/>
                <a:cs typeface="Open Sans"/>
                <a:sym typeface="Open Sans"/>
              </a:rPr>
              <a:t>Визнання як цінних партнерів:</a:t>
            </a:r>
            <a:endParaRPr b="1" sz="2400">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lang="ru-RU" sz="2400">
                <a:solidFill>
                  <a:srgbClr val="B9E9F6"/>
                </a:solidFill>
                <a:latin typeface="Open Sans"/>
                <a:ea typeface="Open Sans"/>
                <a:cs typeface="Open Sans"/>
                <a:sym typeface="Open Sans"/>
              </a:rPr>
              <a:t>Завдяки своєму досвіду у сфері відкритої педагогіки та відкритих ліцензій, бібліотекарі визнані освітянами та дослідниками як надійні партнери у пошуку, адаптації та створенні якісних освітніх ресурсів.</a:t>
            </a:r>
            <a:endParaRPr b="0" i="0" sz="2400" u="none" cap="none" strike="noStrike">
              <a:solidFill>
                <a:srgbClr val="B9E9F6"/>
              </a:solidFill>
              <a:latin typeface="Arial"/>
              <a:ea typeface="Arial"/>
              <a:cs typeface="Arial"/>
              <a:sym typeface="Arial"/>
            </a:endParaRPr>
          </a:p>
        </p:txBody>
      </p:sp>
      <p:sp>
        <p:nvSpPr>
          <p:cNvPr id="552" name="Google Shape;552;g289485ef599_1_2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53" name="Google Shape;553;g289485ef599_1_2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54" name="Google Shape;554;g289485ef599_1_2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55" name="Google Shape;555;g289485ef599_1_20"/>
          <p:cNvSpPr txBox="1"/>
          <p:nvPr/>
        </p:nvSpPr>
        <p:spPr>
          <a:xfrm>
            <a:off x="119818" y="1552000"/>
            <a:ext cx="28506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ru-RU" sz="2600" u="none" cap="none" strike="noStrike">
                <a:solidFill>
                  <a:srgbClr val="004993"/>
                </a:solidFill>
                <a:latin typeface="Open Sans"/>
                <a:ea typeface="Open Sans"/>
                <a:cs typeface="Open Sans"/>
                <a:sym typeface="Open Sans"/>
              </a:rPr>
              <a:t>Переваги</a:t>
            </a:r>
            <a:endParaRPr b="1" i="0" sz="26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ru-RU" sz="2600" u="none" cap="none" strike="noStrike">
                <a:solidFill>
                  <a:srgbClr val="004993"/>
                </a:solidFill>
                <a:latin typeface="Open Sans"/>
                <a:ea typeface="Open Sans"/>
                <a:cs typeface="Open Sans"/>
                <a:sym typeface="Open Sans"/>
              </a:rPr>
              <a:t>відкритої освіти (</a:t>
            </a:r>
            <a:r>
              <a:rPr b="1" lang="ru-RU" sz="2600">
                <a:solidFill>
                  <a:srgbClr val="004993"/>
                </a:solidFill>
                <a:latin typeface="Open Sans"/>
                <a:ea typeface="Open Sans"/>
                <a:cs typeface="Open Sans"/>
                <a:sym typeface="Open Sans"/>
              </a:rPr>
              <a:t>BO</a:t>
            </a:r>
            <a:r>
              <a:rPr b="1" i="0" lang="ru-RU" sz="2600" u="none" cap="none" strike="noStrike">
                <a:solidFill>
                  <a:srgbClr val="004993"/>
                </a:solidFill>
                <a:latin typeface="Open Sans"/>
                <a:ea typeface="Open Sans"/>
                <a:cs typeface="Open Sans"/>
                <a:sym typeface="Open Sans"/>
              </a:rPr>
              <a:t>) для </a:t>
            </a:r>
            <a:r>
              <a:rPr b="1" lang="ru-RU" sz="2700">
                <a:solidFill>
                  <a:srgbClr val="FFDE59"/>
                </a:solidFill>
                <a:latin typeface="Open Sans"/>
                <a:ea typeface="Open Sans"/>
                <a:cs typeface="Open Sans"/>
                <a:sym typeface="Open Sans"/>
              </a:rPr>
              <a:t>бібліотекарів</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59" name="Shape 559"/>
        <p:cNvGrpSpPr/>
        <p:nvPr/>
      </p:nvGrpSpPr>
      <p:grpSpPr>
        <a:xfrm>
          <a:off x="0" y="0"/>
          <a:ext cx="0" cy="0"/>
          <a:chOff x="0" y="0"/>
          <a:chExt cx="0" cy="0"/>
        </a:xfrm>
      </p:grpSpPr>
      <p:sp>
        <p:nvSpPr>
          <p:cNvPr id="560" name="Google Shape;560;g289485ef599_1_30"/>
          <p:cNvSpPr txBox="1"/>
          <p:nvPr/>
        </p:nvSpPr>
        <p:spPr>
          <a:xfrm>
            <a:off x="3228300" y="133600"/>
            <a:ext cx="5574300" cy="4248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ru-RU" sz="2400">
                <a:solidFill>
                  <a:srgbClr val="B9E9F6"/>
                </a:solidFill>
                <a:latin typeface="Open Sans"/>
                <a:ea typeface="Open Sans"/>
                <a:cs typeface="Open Sans"/>
                <a:sym typeface="Open Sans"/>
              </a:rPr>
              <a:t>Розвиток синергії з відкритою наукою: </a:t>
            </a:r>
            <a:endParaRPr b="1" sz="24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ru-RU" sz="2400">
                <a:solidFill>
                  <a:srgbClr val="B9E9F6"/>
                </a:solidFill>
                <a:latin typeface="Open Sans"/>
                <a:ea typeface="Open Sans"/>
                <a:cs typeface="Open Sans"/>
                <a:sym typeface="Open Sans"/>
              </a:rPr>
              <a:t>Відкрита наука і відкрита освіта часто розділені, а знаннями володіють різні фахівці. Бібліотекарі можуть об'єднати ці дві сфери за допомогою більш цілісного підходу до відкритості, сприяючи розвитку культури відкритості в установі / академічній спільноті.</a:t>
            </a:r>
            <a:endParaRPr b="0" i="0" sz="2400" u="none" cap="none" strike="noStrike">
              <a:solidFill>
                <a:srgbClr val="B9E9F6"/>
              </a:solidFill>
              <a:latin typeface="Arial"/>
              <a:ea typeface="Arial"/>
              <a:cs typeface="Arial"/>
              <a:sym typeface="Arial"/>
            </a:endParaRPr>
          </a:p>
        </p:txBody>
      </p:sp>
      <p:sp>
        <p:nvSpPr>
          <p:cNvPr id="561" name="Google Shape;561;g289485ef599_1_3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2" name="Google Shape;562;g289485ef599_1_3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3" name="Google Shape;563;g289485ef599_1_3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64" name="Google Shape;564;g289485ef599_1_3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65" name="Google Shape;565;g289485ef599_1_3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66" name="Google Shape;566;g289485ef599_1_30"/>
          <p:cNvSpPr txBox="1"/>
          <p:nvPr/>
        </p:nvSpPr>
        <p:spPr>
          <a:xfrm>
            <a:off x="119818" y="1552000"/>
            <a:ext cx="28506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ru-RU" sz="2600" u="none" cap="none" strike="noStrike">
                <a:solidFill>
                  <a:srgbClr val="004993"/>
                </a:solidFill>
                <a:latin typeface="Open Sans"/>
                <a:ea typeface="Open Sans"/>
                <a:cs typeface="Open Sans"/>
                <a:sym typeface="Open Sans"/>
              </a:rPr>
              <a:t>Переваги</a:t>
            </a:r>
            <a:endParaRPr b="1" i="0" sz="26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ru-RU" sz="2600" u="none" cap="none" strike="noStrike">
                <a:solidFill>
                  <a:srgbClr val="004993"/>
                </a:solidFill>
                <a:latin typeface="Open Sans"/>
                <a:ea typeface="Open Sans"/>
                <a:cs typeface="Open Sans"/>
                <a:sym typeface="Open Sans"/>
              </a:rPr>
              <a:t>відкритої освіти (</a:t>
            </a:r>
            <a:r>
              <a:rPr b="1" lang="ru-RU" sz="2600">
                <a:solidFill>
                  <a:srgbClr val="004993"/>
                </a:solidFill>
                <a:latin typeface="Open Sans"/>
                <a:ea typeface="Open Sans"/>
                <a:cs typeface="Open Sans"/>
                <a:sym typeface="Open Sans"/>
              </a:rPr>
              <a:t>BO</a:t>
            </a:r>
            <a:r>
              <a:rPr b="1" i="0" lang="ru-RU" sz="2600" u="none" cap="none" strike="noStrike">
                <a:solidFill>
                  <a:srgbClr val="004993"/>
                </a:solidFill>
                <a:latin typeface="Open Sans"/>
                <a:ea typeface="Open Sans"/>
                <a:cs typeface="Open Sans"/>
                <a:sym typeface="Open Sans"/>
              </a:rPr>
              <a:t>) для </a:t>
            </a:r>
            <a:r>
              <a:rPr b="1" lang="ru-RU" sz="2700">
                <a:solidFill>
                  <a:srgbClr val="FFDE59"/>
                </a:solidFill>
                <a:latin typeface="Open Sans"/>
                <a:ea typeface="Open Sans"/>
                <a:cs typeface="Open Sans"/>
                <a:sym typeface="Open Sans"/>
              </a:rPr>
              <a:t>бібліотекарів</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70" name="Shape 570"/>
        <p:cNvGrpSpPr/>
        <p:nvPr/>
      </p:nvGrpSpPr>
      <p:grpSpPr>
        <a:xfrm>
          <a:off x="0" y="0"/>
          <a:ext cx="0" cy="0"/>
          <a:chOff x="0" y="0"/>
          <a:chExt cx="0" cy="0"/>
        </a:xfrm>
      </p:grpSpPr>
      <p:sp>
        <p:nvSpPr>
          <p:cNvPr id="571" name="Google Shape;571;g289485ef599_1_40"/>
          <p:cNvSpPr txBox="1"/>
          <p:nvPr/>
        </p:nvSpPr>
        <p:spPr>
          <a:xfrm>
            <a:off x="3201400" y="113400"/>
            <a:ext cx="5731800" cy="4248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ru-RU" sz="2400">
                <a:solidFill>
                  <a:srgbClr val="B9E9F6"/>
                </a:solidFill>
                <a:latin typeface="Open Sans"/>
                <a:ea typeface="Open Sans"/>
                <a:cs typeface="Open Sans"/>
                <a:sym typeface="Open Sans"/>
              </a:rPr>
              <a:t>Сприяння співпраці та обміну знаннями:</a:t>
            </a:r>
            <a:endParaRPr b="1" sz="24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ru-RU" sz="2400">
                <a:solidFill>
                  <a:srgbClr val="B9E9F6"/>
                </a:solidFill>
                <a:latin typeface="Open Sans"/>
                <a:ea typeface="Open Sans"/>
                <a:cs typeface="Open Sans"/>
                <a:sym typeface="Open Sans"/>
              </a:rPr>
              <a:t>Бібліотекарі відіграють важливу роль у сприянні співпраці, куруючи відкриті ресурси, організовуючи тренінги та семінари на теми відкритої освіти, а також сприяючи створенню спільнот практиків відкритої освіти, що також розширює їхні власні професійні мережі.</a:t>
            </a:r>
            <a:endParaRPr b="0" i="0" sz="2400" u="none" cap="none" strike="noStrike">
              <a:solidFill>
                <a:srgbClr val="B9E9F6"/>
              </a:solidFill>
              <a:latin typeface="Arial"/>
              <a:ea typeface="Arial"/>
              <a:cs typeface="Arial"/>
              <a:sym typeface="Arial"/>
            </a:endParaRPr>
          </a:p>
        </p:txBody>
      </p:sp>
      <p:sp>
        <p:nvSpPr>
          <p:cNvPr id="572" name="Google Shape;572;g289485ef599_1_4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3" name="Google Shape;573;g289485ef599_1_4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4" name="Google Shape;574;g289485ef599_1_4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75" name="Google Shape;575;g289485ef599_1_4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76" name="Google Shape;576;g289485ef599_1_4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77" name="Google Shape;577;g289485ef599_1_40"/>
          <p:cNvSpPr txBox="1"/>
          <p:nvPr/>
        </p:nvSpPr>
        <p:spPr>
          <a:xfrm>
            <a:off x="119818" y="1552000"/>
            <a:ext cx="28506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ru-RU" sz="2600" u="none" cap="none" strike="noStrike">
                <a:solidFill>
                  <a:srgbClr val="004993"/>
                </a:solidFill>
                <a:latin typeface="Open Sans"/>
                <a:ea typeface="Open Sans"/>
                <a:cs typeface="Open Sans"/>
                <a:sym typeface="Open Sans"/>
              </a:rPr>
              <a:t>Переваги</a:t>
            </a:r>
            <a:endParaRPr b="1" i="0" sz="26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ru-RU" sz="2600" u="none" cap="none" strike="noStrike">
                <a:solidFill>
                  <a:srgbClr val="004993"/>
                </a:solidFill>
                <a:latin typeface="Open Sans"/>
                <a:ea typeface="Open Sans"/>
                <a:cs typeface="Open Sans"/>
                <a:sym typeface="Open Sans"/>
              </a:rPr>
              <a:t>відкритої освіти (</a:t>
            </a:r>
            <a:r>
              <a:rPr b="1" lang="ru-RU" sz="2600">
                <a:solidFill>
                  <a:srgbClr val="004993"/>
                </a:solidFill>
                <a:latin typeface="Open Sans"/>
                <a:ea typeface="Open Sans"/>
                <a:cs typeface="Open Sans"/>
                <a:sym typeface="Open Sans"/>
              </a:rPr>
              <a:t>BO</a:t>
            </a:r>
            <a:r>
              <a:rPr b="1" i="0" lang="ru-RU" sz="2600" u="none" cap="none" strike="noStrike">
                <a:solidFill>
                  <a:srgbClr val="004993"/>
                </a:solidFill>
                <a:latin typeface="Open Sans"/>
                <a:ea typeface="Open Sans"/>
                <a:cs typeface="Open Sans"/>
                <a:sym typeface="Open Sans"/>
              </a:rPr>
              <a:t>) для </a:t>
            </a:r>
            <a:r>
              <a:rPr b="1" lang="ru-RU" sz="2700">
                <a:solidFill>
                  <a:srgbClr val="FFDE59"/>
                </a:solidFill>
                <a:latin typeface="Open Sans"/>
                <a:ea typeface="Open Sans"/>
                <a:cs typeface="Open Sans"/>
                <a:sym typeface="Open Sans"/>
              </a:rPr>
              <a:t>бібліотекарів</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81" name="Shape 581"/>
        <p:cNvGrpSpPr/>
        <p:nvPr/>
      </p:nvGrpSpPr>
      <p:grpSpPr>
        <a:xfrm>
          <a:off x="0" y="0"/>
          <a:ext cx="0" cy="0"/>
          <a:chOff x="0" y="0"/>
          <a:chExt cx="0" cy="0"/>
        </a:xfrm>
      </p:grpSpPr>
      <p:sp>
        <p:nvSpPr>
          <p:cNvPr id="582" name="Google Shape;582;g289485ef599_1_5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3" name="Google Shape;583;g289485ef599_1_5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4" name="Google Shape;584;g289485ef599_1_50"/>
          <p:cNvSpPr txBox="1"/>
          <p:nvPr/>
        </p:nvSpPr>
        <p:spPr>
          <a:xfrm>
            <a:off x="3045600" y="-18050"/>
            <a:ext cx="6098400" cy="4617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lang="ru-RU" sz="2400">
                <a:solidFill>
                  <a:srgbClr val="B9E9F6"/>
                </a:solidFill>
                <a:latin typeface="Open Sans"/>
                <a:ea typeface="Open Sans"/>
                <a:cs typeface="Open Sans"/>
                <a:sym typeface="Open Sans"/>
              </a:rPr>
              <a:t>Зменшення витрат: </a:t>
            </a:r>
            <a:endParaRPr b="1" sz="24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ru-RU" sz="2400">
                <a:solidFill>
                  <a:srgbClr val="B9E9F6"/>
                </a:solidFill>
                <a:latin typeface="Open Sans"/>
                <a:ea typeface="Open Sans"/>
                <a:cs typeface="Open Sans"/>
                <a:sym typeface="Open Sans"/>
              </a:rPr>
              <a:t>Заощадження бібліотечних бюджетів на придбанні дорогих й обмежувальних ліцензій на комерційні видання, а також при консультуванні викладачів і студентів щодо ВОР як альтернативних варіантів навчальної літератури. Ця перевага в довгостроковій перспективі сприяє необхідному переходу бібліотечних та університетських бюджетів до відкритого доступу.</a:t>
            </a:r>
            <a:endParaRPr b="0" i="0" sz="2400" u="none" cap="none" strike="noStrike">
              <a:solidFill>
                <a:srgbClr val="B9E9F6"/>
              </a:solidFill>
              <a:latin typeface="Arial"/>
              <a:ea typeface="Arial"/>
              <a:cs typeface="Arial"/>
              <a:sym typeface="Arial"/>
            </a:endParaRPr>
          </a:p>
        </p:txBody>
      </p:sp>
      <p:sp>
        <p:nvSpPr>
          <p:cNvPr id="585" name="Google Shape;585;g289485ef599_1_5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86" name="Google Shape;586;g289485ef599_1_5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87" name="Google Shape;587;g289485ef599_1_5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88" name="Google Shape;588;g289485ef599_1_50"/>
          <p:cNvSpPr txBox="1"/>
          <p:nvPr/>
        </p:nvSpPr>
        <p:spPr>
          <a:xfrm>
            <a:off x="119818" y="1552000"/>
            <a:ext cx="28506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ru-RU" sz="2600" u="none" cap="none" strike="noStrike">
                <a:solidFill>
                  <a:srgbClr val="004993"/>
                </a:solidFill>
                <a:latin typeface="Open Sans"/>
                <a:ea typeface="Open Sans"/>
                <a:cs typeface="Open Sans"/>
                <a:sym typeface="Open Sans"/>
              </a:rPr>
              <a:t>Переваги</a:t>
            </a:r>
            <a:endParaRPr b="1" i="0" sz="26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ru-RU" sz="2600" u="none" cap="none" strike="noStrike">
                <a:solidFill>
                  <a:srgbClr val="004993"/>
                </a:solidFill>
                <a:latin typeface="Open Sans"/>
                <a:ea typeface="Open Sans"/>
                <a:cs typeface="Open Sans"/>
                <a:sym typeface="Open Sans"/>
              </a:rPr>
              <a:t>відкритої освіти (</a:t>
            </a:r>
            <a:r>
              <a:rPr b="1" lang="ru-RU" sz="2600">
                <a:solidFill>
                  <a:srgbClr val="004993"/>
                </a:solidFill>
                <a:latin typeface="Open Sans"/>
                <a:ea typeface="Open Sans"/>
                <a:cs typeface="Open Sans"/>
                <a:sym typeface="Open Sans"/>
              </a:rPr>
              <a:t>BO</a:t>
            </a:r>
            <a:r>
              <a:rPr b="1" i="0" lang="ru-RU" sz="2600" u="none" cap="none" strike="noStrike">
                <a:solidFill>
                  <a:srgbClr val="004993"/>
                </a:solidFill>
                <a:latin typeface="Open Sans"/>
                <a:ea typeface="Open Sans"/>
                <a:cs typeface="Open Sans"/>
                <a:sym typeface="Open Sans"/>
              </a:rPr>
              <a:t>) для </a:t>
            </a:r>
            <a:r>
              <a:rPr b="1" lang="ru-RU" sz="2700">
                <a:solidFill>
                  <a:srgbClr val="FFDE59"/>
                </a:solidFill>
                <a:latin typeface="Open Sans"/>
                <a:ea typeface="Open Sans"/>
                <a:cs typeface="Open Sans"/>
                <a:sym typeface="Open Sans"/>
              </a:rPr>
              <a:t>бібліотекарів</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98" name="Shape 98"/>
        <p:cNvGrpSpPr/>
        <p:nvPr/>
      </p:nvGrpSpPr>
      <p:grpSpPr>
        <a:xfrm>
          <a:off x="0" y="0"/>
          <a:ext cx="0" cy="0"/>
          <a:chOff x="0" y="0"/>
          <a:chExt cx="0" cy="0"/>
        </a:xfrm>
      </p:grpSpPr>
      <p:sp>
        <p:nvSpPr>
          <p:cNvPr id="99" name="Google Shape;99;p4"/>
          <p:cNvSpPr txBox="1"/>
          <p:nvPr/>
        </p:nvSpPr>
        <p:spPr>
          <a:xfrm>
            <a:off x="3897500" y="753216"/>
            <a:ext cx="4798800" cy="301618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600"/>
              <a:buFont typeface="Arial"/>
              <a:buNone/>
            </a:pPr>
            <a:r>
              <a:rPr b="1" i="0" lang="ru-RU" sz="4600" u="none" cap="none" strike="noStrike">
                <a:solidFill>
                  <a:srgbClr val="004993"/>
                </a:solidFill>
                <a:latin typeface="Open Sans"/>
                <a:ea typeface="Open Sans"/>
                <a:cs typeface="Open Sans"/>
                <a:sym typeface="Open Sans"/>
              </a:rPr>
              <a:t>Що</a:t>
            </a:r>
            <a:endParaRPr b="1" i="0" sz="4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600"/>
              <a:buFont typeface="Arial"/>
              <a:buNone/>
            </a:pPr>
            <a:r>
              <a:rPr b="1" i="0" lang="ru-RU" sz="4600" u="none" cap="none" strike="noStrike">
                <a:solidFill>
                  <a:srgbClr val="004993"/>
                </a:solidFill>
                <a:latin typeface="Open Sans"/>
                <a:ea typeface="Open Sans"/>
                <a:cs typeface="Open Sans"/>
                <a:sym typeface="Open Sans"/>
              </a:rPr>
              <a:t>таке</a:t>
            </a:r>
            <a:endParaRPr b="1" i="0" sz="4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600"/>
              <a:buFont typeface="Arial"/>
              <a:buNone/>
            </a:pPr>
            <a:r>
              <a:rPr b="1" i="0" lang="ru-RU" sz="4600" u="none" cap="none" strike="noStrike">
                <a:solidFill>
                  <a:srgbClr val="004993"/>
                </a:solidFill>
                <a:latin typeface="Open Sans"/>
                <a:ea typeface="Open Sans"/>
                <a:cs typeface="Open Sans"/>
                <a:sym typeface="Open Sans"/>
              </a:rPr>
              <a:t>відкриті ліцензії ?</a:t>
            </a:r>
            <a:endParaRPr b="1" i="0" sz="4600" u="none" cap="none" strike="noStrike">
              <a:solidFill>
                <a:srgbClr val="004993"/>
              </a:solidFill>
              <a:latin typeface="Open Sans"/>
              <a:ea typeface="Open Sans"/>
              <a:cs typeface="Open Sans"/>
              <a:sym typeface="Open Sans"/>
            </a:endParaRPr>
          </a:p>
        </p:txBody>
      </p:sp>
      <p:sp>
        <p:nvSpPr>
          <p:cNvPr id="100" name="Google Shape;100;p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01" name="Google Shape;101;p4"/>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102" name="Google Shape;102;p4"/>
          <p:cNvSpPr txBox="1"/>
          <p:nvPr/>
        </p:nvSpPr>
        <p:spPr>
          <a:xfrm>
            <a:off x="882869" y="1519796"/>
            <a:ext cx="2333400" cy="19857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3200"/>
              <a:buFont typeface="Arial"/>
              <a:buNone/>
            </a:pPr>
            <a:r>
              <a:rPr b="1" lang="ru-RU" sz="3200">
                <a:solidFill>
                  <a:srgbClr val="FFFFFF"/>
                </a:solidFill>
                <a:latin typeface="Open Sans"/>
                <a:ea typeface="Open Sans"/>
                <a:cs typeface="Open Sans"/>
                <a:sym typeface="Open Sans"/>
              </a:rPr>
              <a:t>BOP</a:t>
            </a:r>
            <a:r>
              <a:rPr b="1" i="0" lang="ru-RU" sz="3200" u="none" cap="none" strike="noStrike">
                <a:solidFill>
                  <a:srgbClr val="FFFFFF"/>
                </a:solidFill>
                <a:latin typeface="Open Sans"/>
                <a:ea typeface="Open Sans"/>
                <a:cs typeface="Open Sans"/>
                <a:sym typeface="Open Sans"/>
              </a:rPr>
              <a:t> –</a:t>
            </a:r>
            <a:endParaRPr b="1" i="0" sz="3200" u="none" cap="none" strike="noStrike">
              <a:solidFill>
                <a:srgbClr val="FFFFFF"/>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1800"/>
              <a:buFont typeface="Arial"/>
              <a:buNone/>
            </a:pPr>
            <a:r>
              <a:rPr b="1" i="0" lang="ru-RU" sz="1800" u="none" cap="none" strike="noStrike">
                <a:solidFill>
                  <a:srgbClr val="FFFFFF"/>
                </a:solidFill>
                <a:latin typeface="Open Sans"/>
                <a:ea typeface="Open Sans"/>
                <a:cs typeface="Open Sans"/>
                <a:sym typeface="Open Sans"/>
              </a:rPr>
              <a:t>ВІДКРИТІ ОСВІТНІ</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rPr b="1" i="0" lang="ru-RU" sz="1800" u="none" cap="none" strike="noStrike">
                <a:solidFill>
                  <a:srgbClr val="FFFFFF"/>
                </a:solidFill>
                <a:latin typeface="Open Sans"/>
                <a:ea typeface="Open Sans"/>
                <a:cs typeface="Open Sans"/>
                <a:sym typeface="Open Sans"/>
              </a:rPr>
              <a:t>РЕСУРСИ</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i="0" lang="ru-RU" sz="1200" u="none" cap="none" strike="noStrike">
                <a:solidFill>
                  <a:srgbClr val="FFFFFF"/>
                </a:solidFill>
                <a:latin typeface="Open Sans"/>
                <a:ea typeface="Open Sans"/>
                <a:cs typeface="Open Sans"/>
                <a:sym typeface="Open Sans"/>
              </a:rPr>
              <a:t>основи</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300"/>
              <a:buFont typeface="Arial"/>
              <a:buNone/>
            </a:pPr>
            <a:r>
              <a:t/>
            </a:r>
            <a:endParaRPr b="0" i="0" sz="2300" u="none" cap="none" strike="noStrike">
              <a:solidFill>
                <a:srgbClr val="FFFFFF"/>
              </a:solidFill>
              <a:latin typeface="Open Sans"/>
              <a:ea typeface="Open Sans"/>
              <a:cs typeface="Open Sans"/>
              <a:sym typeface="Open Sans"/>
            </a:endParaRPr>
          </a:p>
        </p:txBody>
      </p:sp>
      <p:pic>
        <p:nvPicPr>
          <p:cNvPr id="103" name="Google Shape;103;p4"/>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04" name="Google Shape;104;p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92" name="Shape 592"/>
        <p:cNvGrpSpPr/>
        <p:nvPr/>
      </p:nvGrpSpPr>
      <p:grpSpPr>
        <a:xfrm>
          <a:off x="0" y="0"/>
          <a:ext cx="0" cy="0"/>
          <a:chOff x="0" y="0"/>
          <a:chExt cx="0" cy="0"/>
        </a:xfrm>
      </p:grpSpPr>
      <p:sp>
        <p:nvSpPr>
          <p:cNvPr id="593" name="Google Shape;593;g289485ef599_1_60"/>
          <p:cNvSpPr txBox="1"/>
          <p:nvPr/>
        </p:nvSpPr>
        <p:spPr>
          <a:xfrm>
            <a:off x="3033825" y="87525"/>
            <a:ext cx="6110100" cy="4366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ru-RU" sz="1700">
                <a:solidFill>
                  <a:srgbClr val="B9E9F6"/>
                </a:solidFill>
                <a:latin typeface="Open Sans"/>
                <a:ea typeface="Open Sans"/>
                <a:cs typeface="Open Sans"/>
                <a:sym typeface="Open Sans"/>
              </a:rPr>
              <a:t>Залучення нових бібліотекарів до професії: </a:t>
            </a:r>
            <a:r>
              <a:rPr lang="ru-RU" sz="1700">
                <a:solidFill>
                  <a:srgbClr val="B9E9F6"/>
                </a:solidFill>
                <a:latin typeface="Open Sans"/>
                <a:ea typeface="Open Sans"/>
                <a:cs typeface="Open Sans"/>
                <a:sym typeface="Open Sans"/>
              </a:rPr>
              <a:t>Тісний зв'язок між відкритою освітою та соціальною справедливістю робить бібліотечну справу привабливим вибором кар'єри для молодих фахівців і нових когорт бібліотекарів.</a:t>
            </a:r>
            <a:endParaRPr sz="1700">
              <a:solidFill>
                <a:srgbClr val="B9E9F6"/>
              </a:solidFill>
              <a:latin typeface="Open Sans"/>
              <a:ea typeface="Open Sans"/>
              <a:cs typeface="Open Sans"/>
              <a:sym typeface="Open Sans"/>
            </a:endParaRPr>
          </a:p>
          <a:p>
            <a:pPr indent="0" lvl="0" marL="0" rtl="0" algn="l">
              <a:lnSpc>
                <a:spcPct val="100000"/>
              </a:lnSpc>
              <a:spcBef>
                <a:spcPts val="1000"/>
              </a:spcBef>
              <a:spcAft>
                <a:spcPts val="0"/>
              </a:spcAft>
              <a:buNone/>
            </a:pPr>
            <a:r>
              <a:rPr b="1" lang="ru-RU" sz="1700">
                <a:solidFill>
                  <a:srgbClr val="B9E9F6"/>
                </a:solidFill>
                <a:latin typeface="Open Sans"/>
                <a:ea typeface="Open Sans"/>
                <a:cs typeface="Open Sans"/>
                <a:sym typeface="Open Sans"/>
              </a:rPr>
              <a:t>Розширення визнання:</a:t>
            </a:r>
            <a:r>
              <a:rPr lang="ru-RU" sz="900"/>
              <a:t> </a:t>
            </a:r>
            <a:r>
              <a:rPr lang="ru-RU" sz="1700">
                <a:solidFill>
                  <a:srgbClr val="B9E9F6"/>
                </a:solidFill>
                <a:latin typeface="Open Sans"/>
                <a:ea typeface="Open Sans"/>
                <a:cs typeface="Open Sans"/>
                <a:sym typeface="Open Sans"/>
              </a:rPr>
              <a:t>Розробники та розповсюджувачі ВОР здобувають репутацію у всьому світі завдяки своїм роботам, що пропагують відкритість та інші загальнолюдські цінності. Роль бібліотекарів/інформаційних фахівців як кураторів освітніх матеріалів, яку і без того цінують, стає ще більш помітною завдяки відкритій освіті (ВО).</a:t>
            </a:r>
            <a:endParaRPr sz="1700">
              <a:solidFill>
                <a:srgbClr val="B9E9F6"/>
              </a:solidFill>
              <a:latin typeface="Open Sans"/>
              <a:ea typeface="Open Sans"/>
              <a:cs typeface="Open Sans"/>
              <a:sym typeface="Open Sans"/>
            </a:endParaRPr>
          </a:p>
          <a:p>
            <a:pPr indent="0" lvl="0" marL="0" rtl="0" algn="l">
              <a:lnSpc>
                <a:spcPct val="100000"/>
              </a:lnSpc>
              <a:spcBef>
                <a:spcPts val="1000"/>
              </a:spcBef>
              <a:spcAft>
                <a:spcPts val="1000"/>
              </a:spcAft>
              <a:buNone/>
            </a:pPr>
            <a:r>
              <a:rPr b="1" lang="ru-RU" sz="1700">
                <a:solidFill>
                  <a:srgbClr val="B9E9F6"/>
                </a:solidFill>
                <a:latin typeface="Open Sans"/>
                <a:ea typeface="Open Sans"/>
                <a:cs typeface="Open Sans"/>
                <a:sym typeface="Open Sans"/>
              </a:rPr>
              <a:t>Збільшення впливу та охоплення:</a:t>
            </a:r>
            <a:r>
              <a:rPr lang="ru-RU" sz="900"/>
              <a:t> </a:t>
            </a:r>
            <a:r>
              <a:rPr lang="ru-RU" sz="1700">
                <a:solidFill>
                  <a:srgbClr val="B9E9F6"/>
                </a:solidFill>
                <a:latin typeface="Open Sans"/>
                <a:ea typeface="Open Sans"/>
                <a:cs typeface="Open Sans"/>
                <a:sym typeface="Open Sans"/>
              </a:rPr>
              <a:t>Допомога в розширенні сфери діяльності та впливу бібліотекарів за межами їхніх установ.</a:t>
            </a:r>
            <a:endParaRPr b="0" i="0" sz="1700" u="none" cap="none" strike="noStrike">
              <a:solidFill>
                <a:srgbClr val="B9E9F6"/>
              </a:solidFill>
              <a:latin typeface="Open Sans"/>
              <a:ea typeface="Open Sans"/>
              <a:cs typeface="Open Sans"/>
              <a:sym typeface="Open Sans"/>
            </a:endParaRPr>
          </a:p>
        </p:txBody>
      </p:sp>
      <p:sp>
        <p:nvSpPr>
          <p:cNvPr id="594" name="Google Shape;594;g289485ef599_1_6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5" name="Google Shape;595;g289485ef599_1_6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6" name="Google Shape;596;g289485ef599_1_6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97" name="Google Shape;597;g289485ef599_1_6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98" name="Google Shape;598;g289485ef599_1_6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99" name="Google Shape;599;g289485ef599_1_60"/>
          <p:cNvSpPr txBox="1"/>
          <p:nvPr/>
        </p:nvSpPr>
        <p:spPr>
          <a:xfrm>
            <a:off x="119818" y="1552000"/>
            <a:ext cx="28506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ru-RU" sz="2600" u="none" cap="none" strike="noStrike">
                <a:solidFill>
                  <a:srgbClr val="004993"/>
                </a:solidFill>
                <a:latin typeface="Open Sans"/>
                <a:ea typeface="Open Sans"/>
                <a:cs typeface="Open Sans"/>
                <a:sym typeface="Open Sans"/>
              </a:rPr>
              <a:t>Переваги</a:t>
            </a:r>
            <a:endParaRPr b="1" i="0" sz="26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ru-RU" sz="2600" u="none" cap="none" strike="noStrike">
                <a:solidFill>
                  <a:srgbClr val="004993"/>
                </a:solidFill>
                <a:latin typeface="Open Sans"/>
                <a:ea typeface="Open Sans"/>
                <a:cs typeface="Open Sans"/>
                <a:sym typeface="Open Sans"/>
              </a:rPr>
              <a:t>відкритої освіти (</a:t>
            </a:r>
            <a:r>
              <a:rPr b="1" lang="ru-RU" sz="2600">
                <a:solidFill>
                  <a:srgbClr val="004993"/>
                </a:solidFill>
                <a:latin typeface="Open Sans"/>
                <a:ea typeface="Open Sans"/>
                <a:cs typeface="Open Sans"/>
                <a:sym typeface="Open Sans"/>
              </a:rPr>
              <a:t>BO</a:t>
            </a:r>
            <a:r>
              <a:rPr b="1" i="0" lang="ru-RU" sz="2600" u="none" cap="none" strike="noStrike">
                <a:solidFill>
                  <a:srgbClr val="004993"/>
                </a:solidFill>
                <a:latin typeface="Open Sans"/>
                <a:ea typeface="Open Sans"/>
                <a:cs typeface="Open Sans"/>
                <a:sym typeface="Open Sans"/>
              </a:rPr>
              <a:t>) для </a:t>
            </a:r>
            <a:r>
              <a:rPr b="1" lang="ru-RU" sz="2700">
                <a:solidFill>
                  <a:srgbClr val="FFDE59"/>
                </a:solidFill>
                <a:latin typeface="Open Sans"/>
                <a:ea typeface="Open Sans"/>
                <a:cs typeface="Open Sans"/>
                <a:sym typeface="Open Sans"/>
              </a:rPr>
              <a:t>бібліотекарів</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03" name="Shape 603"/>
        <p:cNvGrpSpPr/>
        <p:nvPr/>
      </p:nvGrpSpPr>
      <p:grpSpPr>
        <a:xfrm>
          <a:off x="0" y="0"/>
          <a:ext cx="0" cy="0"/>
          <a:chOff x="0" y="0"/>
          <a:chExt cx="0" cy="0"/>
        </a:xfrm>
      </p:grpSpPr>
      <p:sp>
        <p:nvSpPr>
          <p:cNvPr id="604" name="Google Shape;604;g289485ef599_1_70"/>
          <p:cNvSpPr txBox="1"/>
          <p:nvPr/>
        </p:nvSpPr>
        <p:spPr>
          <a:xfrm>
            <a:off x="3058950" y="139050"/>
            <a:ext cx="5908800" cy="4197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900"/>
              <a:buFont typeface="Arial"/>
              <a:buNone/>
            </a:pPr>
            <a:r>
              <a:rPr b="1" lang="ru-RU" sz="1800">
                <a:solidFill>
                  <a:srgbClr val="B9E9F6"/>
                </a:solidFill>
                <a:latin typeface="Open Sans"/>
                <a:ea typeface="Open Sans"/>
                <a:cs typeface="Open Sans"/>
                <a:sym typeface="Open Sans"/>
              </a:rPr>
              <a:t>Сприяння досягненню ЦСР (цілей сталого розвитку):</a:t>
            </a:r>
            <a:r>
              <a:rPr lang="ru-RU" sz="1800">
                <a:solidFill>
                  <a:srgbClr val="B9E9F6"/>
                </a:solidFill>
                <a:latin typeface="Open Sans"/>
                <a:ea typeface="Open Sans"/>
                <a:cs typeface="Open Sans"/>
                <a:sym typeface="Open Sans"/>
              </a:rPr>
              <a:t> </a:t>
            </a:r>
            <a:r>
              <a:rPr lang="ru-RU" sz="1700">
                <a:solidFill>
                  <a:srgbClr val="B9E9F6"/>
                </a:solidFill>
                <a:latin typeface="Open Sans"/>
                <a:ea typeface="Open Sans"/>
                <a:cs typeface="Open Sans"/>
                <a:sym typeface="Open Sans"/>
              </a:rPr>
              <a:t>Допомога у здійсненні більш конкретного та вимірюваного внеску в досягнення ЦСР.</a:t>
            </a:r>
            <a:endParaRPr sz="1700">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900"/>
              <a:buFont typeface="Arial"/>
              <a:buNone/>
            </a:pPr>
            <a:r>
              <a:rPr b="1" lang="ru-RU" sz="1800">
                <a:solidFill>
                  <a:srgbClr val="B9E9F6"/>
                </a:solidFill>
                <a:latin typeface="Open Sans"/>
                <a:ea typeface="Open Sans"/>
                <a:cs typeface="Open Sans"/>
                <a:sym typeface="Open Sans"/>
              </a:rPr>
              <a:t>Узгодження зі стратегією рівності, різноманітності та інклюзії: </a:t>
            </a:r>
            <a:r>
              <a:rPr lang="ru-RU" sz="1700">
                <a:solidFill>
                  <a:srgbClr val="B9E9F6"/>
                </a:solidFill>
                <a:latin typeface="Open Sans"/>
                <a:ea typeface="Open Sans"/>
                <a:cs typeface="Open Sans"/>
                <a:sym typeface="Open Sans"/>
              </a:rPr>
              <a:t>Бібліотекарі використовують відкриту освіту як стратегічний інструмент для просування цілей рівності, різноманітності та інклюзії, забезпечуючи доступність та інклюзивність навчального середовища для всіх.</a:t>
            </a:r>
            <a:endParaRPr sz="1700">
              <a:solidFill>
                <a:srgbClr val="B9E9F6"/>
              </a:solidFill>
              <a:latin typeface="Open Sans"/>
              <a:ea typeface="Open Sans"/>
              <a:cs typeface="Open Sans"/>
              <a:sym typeface="Open Sans"/>
            </a:endParaRPr>
          </a:p>
          <a:p>
            <a:pPr indent="0" lvl="0" marL="0" marR="0" rtl="0" algn="l">
              <a:lnSpc>
                <a:spcPct val="100000"/>
              </a:lnSpc>
              <a:spcBef>
                <a:spcPts val="1000"/>
              </a:spcBef>
              <a:spcAft>
                <a:spcPts val="1000"/>
              </a:spcAft>
              <a:buNone/>
            </a:pPr>
            <a:r>
              <a:rPr b="1" lang="ru-RU" sz="1800">
                <a:solidFill>
                  <a:srgbClr val="B9E9F6"/>
                </a:solidFill>
                <a:latin typeface="Open Sans"/>
                <a:ea typeface="Open Sans"/>
                <a:cs typeface="Open Sans"/>
                <a:sym typeface="Open Sans"/>
              </a:rPr>
              <a:t>Підтримка колег та отримання підтримки від колег: </a:t>
            </a:r>
            <a:r>
              <a:rPr lang="ru-RU" sz="1700">
                <a:solidFill>
                  <a:srgbClr val="B9E9F6"/>
                </a:solidFill>
                <a:latin typeface="Open Sans"/>
                <a:ea typeface="Open Sans"/>
                <a:cs typeface="Open Sans"/>
                <a:sym typeface="Open Sans"/>
              </a:rPr>
              <a:t>Бібліотекарі культивують навчання впродовж життя, надаючи різноманітні освітні можливості та сприяючи взаємній підтримці у своїх громадах.</a:t>
            </a:r>
            <a:endParaRPr b="1" i="0" sz="2100" u="none" cap="none" strike="noStrike">
              <a:solidFill>
                <a:srgbClr val="B9E9F6"/>
              </a:solidFill>
              <a:latin typeface="Open Sans"/>
              <a:ea typeface="Open Sans"/>
              <a:cs typeface="Open Sans"/>
              <a:sym typeface="Open Sans"/>
            </a:endParaRPr>
          </a:p>
        </p:txBody>
      </p:sp>
      <p:sp>
        <p:nvSpPr>
          <p:cNvPr id="605" name="Google Shape;605;g289485ef599_1_7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6" name="Google Shape;606;g289485ef599_1_7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7" name="Google Shape;607;g289485ef599_1_7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08" name="Google Shape;608;g289485ef599_1_7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609" name="Google Shape;609;g289485ef599_1_7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610" name="Google Shape;610;g289485ef599_1_70"/>
          <p:cNvSpPr txBox="1"/>
          <p:nvPr/>
        </p:nvSpPr>
        <p:spPr>
          <a:xfrm>
            <a:off x="119818" y="1552000"/>
            <a:ext cx="28506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ru-RU" sz="2600" u="none" cap="none" strike="noStrike">
                <a:solidFill>
                  <a:srgbClr val="004993"/>
                </a:solidFill>
                <a:latin typeface="Open Sans"/>
                <a:ea typeface="Open Sans"/>
                <a:cs typeface="Open Sans"/>
                <a:sym typeface="Open Sans"/>
              </a:rPr>
              <a:t>Переваги</a:t>
            </a:r>
            <a:endParaRPr b="1" i="0" sz="26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ru-RU" sz="2600" u="none" cap="none" strike="noStrike">
                <a:solidFill>
                  <a:srgbClr val="004993"/>
                </a:solidFill>
                <a:latin typeface="Open Sans"/>
                <a:ea typeface="Open Sans"/>
                <a:cs typeface="Open Sans"/>
                <a:sym typeface="Open Sans"/>
              </a:rPr>
              <a:t>відкритої освіти (</a:t>
            </a:r>
            <a:r>
              <a:rPr b="1" lang="ru-RU" sz="2600">
                <a:solidFill>
                  <a:srgbClr val="004993"/>
                </a:solidFill>
                <a:latin typeface="Open Sans"/>
                <a:ea typeface="Open Sans"/>
                <a:cs typeface="Open Sans"/>
                <a:sym typeface="Open Sans"/>
              </a:rPr>
              <a:t>BO</a:t>
            </a:r>
            <a:r>
              <a:rPr b="1" i="0" lang="ru-RU" sz="2600" u="none" cap="none" strike="noStrike">
                <a:solidFill>
                  <a:srgbClr val="004993"/>
                </a:solidFill>
                <a:latin typeface="Open Sans"/>
                <a:ea typeface="Open Sans"/>
                <a:cs typeface="Open Sans"/>
                <a:sym typeface="Open Sans"/>
              </a:rPr>
              <a:t>) для </a:t>
            </a:r>
            <a:r>
              <a:rPr b="1" lang="ru-RU" sz="2700">
                <a:solidFill>
                  <a:srgbClr val="FFDE59"/>
                </a:solidFill>
                <a:latin typeface="Open Sans"/>
                <a:ea typeface="Open Sans"/>
                <a:cs typeface="Open Sans"/>
                <a:sym typeface="Open Sans"/>
              </a:rPr>
              <a:t>бібліотекарів</a:t>
            </a:r>
            <a:endParaRPr b="1" i="0" sz="2600" u="none" cap="none" strike="noStrike">
              <a:solidFill>
                <a:schemeClr val="lt1"/>
              </a:solidFill>
              <a:latin typeface="Open Sans"/>
              <a:ea typeface="Open Sans"/>
              <a:cs typeface="Open Sans"/>
              <a:sym typeface="Open Sans"/>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614" name="Shape 614"/>
        <p:cNvGrpSpPr/>
        <p:nvPr/>
      </p:nvGrpSpPr>
      <p:grpSpPr>
        <a:xfrm>
          <a:off x="0" y="0"/>
          <a:ext cx="0" cy="0"/>
          <a:chOff x="0" y="0"/>
          <a:chExt cx="0" cy="0"/>
        </a:xfrm>
      </p:grpSpPr>
      <p:sp>
        <p:nvSpPr>
          <p:cNvPr id="615" name="Google Shape;615;g1114510d998_0_17"/>
          <p:cNvSpPr txBox="1"/>
          <p:nvPr/>
        </p:nvSpPr>
        <p:spPr>
          <a:xfrm>
            <a:off x="4174987" y="363616"/>
            <a:ext cx="4495200" cy="16011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i="0" lang="ru-RU" sz="4600" u="none" cap="none" strike="noStrike">
                <a:solidFill>
                  <a:srgbClr val="004993"/>
                </a:solidFill>
                <a:latin typeface="Open Sans"/>
                <a:ea typeface="Open Sans"/>
                <a:cs typeface="Open Sans"/>
                <a:sym typeface="Open Sans"/>
              </a:rPr>
              <a:t>ІНСТРУМЕНТИENOEL   </a:t>
            </a:r>
            <a:endParaRPr b="1" i="0" sz="4600" u="none" cap="none" strike="noStrike">
              <a:solidFill>
                <a:srgbClr val="004993"/>
              </a:solidFill>
              <a:latin typeface="Open Sans"/>
              <a:ea typeface="Open Sans"/>
              <a:cs typeface="Open Sans"/>
              <a:sym typeface="Open Sans"/>
            </a:endParaRPr>
          </a:p>
        </p:txBody>
      </p:sp>
      <p:sp>
        <p:nvSpPr>
          <p:cNvPr id="616" name="Google Shape;616;g1114510d998_0_1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617" name="Google Shape;617;g1114510d998_0_17"/>
          <p:cNvPicPr preferRelativeResize="0"/>
          <p:nvPr/>
        </p:nvPicPr>
        <p:blipFill rotWithShape="1">
          <a:blip r:embed="rId3">
            <a:alphaModFix/>
          </a:blip>
          <a:srcRect b="0" l="0" r="0" t="0"/>
          <a:stretch/>
        </p:blipFill>
        <p:spPr>
          <a:xfrm>
            <a:off x="1594080" y="557666"/>
            <a:ext cx="2464350" cy="1870859"/>
          </a:xfrm>
          <a:prstGeom prst="rect">
            <a:avLst/>
          </a:prstGeom>
          <a:noFill/>
          <a:ln>
            <a:noFill/>
          </a:ln>
        </p:spPr>
      </p:pic>
      <p:sp>
        <p:nvSpPr>
          <p:cNvPr id="618" name="Google Shape;618;g1114510d998_0_17"/>
          <p:cNvSpPr txBox="1"/>
          <p:nvPr/>
        </p:nvSpPr>
        <p:spPr>
          <a:xfrm>
            <a:off x="1639615" y="557666"/>
            <a:ext cx="2333400" cy="2182200"/>
          </a:xfrm>
          <a:prstGeom prst="rect">
            <a:avLst/>
          </a:prstGeom>
          <a:noFill/>
          <a:ln>
            <a:noFill/>
          </a:ln>
        </p:spPr>
        <p:txBody>
          <a:bodyPr anchorCtr="0" anchor="t" bIns="112500" lIns="112500" spcFirstLastPara="1" rIns="112500" wrap="square" tIns="112500">
            <a:spAutoFit/>
          </a:bodyPr>
          <a:lstStyle/>
          <a:p>
            <a:pPr indent="0" lvl="0" marL="0" marR="0" rtl="0" algn="ctr">
              <a:lnSpc>
                <a:spcPct val="100000"/>
              </a:lnSpc>
              <a:spcBef>
                <a:spcPts val="0"/>
              </a:spcBef>
              <a:spcAft>
                <a:spcPts val="0"/>
              </a:spcAft>
              <a:buClr>
                <a:srgbClr val="000000"/>
              </a:buClr>
              <a:buSzPts val="3900"/>
              <a:buFont typeface="Arial"/>
              <a:buNone/>
            </a:pPr>
            <a:r>
              <a:rPr b="1" lang="ru-RU" sz="3900">
                <a:solidFill>
                  <a:schemeClr val="lt1"/>
                </a:solidFill>
                <a:latin typeface="Open Sans"/>
                <a:ea typeface="Open Sans"/>
                <a:cs typeface="Open Sans"/>
                <a:sym typeface="Open Sans"/>
              </a:rPr>
              <a:t>BOP</a:t>
            </a:r>
            <a:r>
              <a:rPr b="1" i="0" lang="ru-RU" sz="3900" u="none" cap="none" strike="noStrike">
                <a:solidFill>
                  <a:schemeClr val="lt1"/>
                </a:solidFill>
                <a:latin typeface="Open Sans"/>
                <a:ea typeface="Open Sans"/>
                <a:cs typeface="Open Sans"/>
                <a:sym typeface="Open Sans"/>
              </a:rPr>
              <a:t> – </a:t>
            </a:r>
            <a:r>
              <a:rPr b="1" i="0" lang="ru-RU" sz="1800" u="none" cap="none" strike="noStrike">
                <a:solidFill>
                  <a:schemeClr val="lt1"/>
                </a:solidFill>
                <a:latin typeface="Open Sans"/>
                <a:ea typeface="Open Sans"/>
                <a:cs typeface="Open Sans"/>
                <a:sym typeface="Open Sans"/>
              </a:rPr>
              <a:t>ВІДКРИТІ ОСВІТНІ</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rPr b="1" i="0" lang="ru-RU" sz="1800" u="none" cap="none" strike="noStrike">
                <a:solidFill>
                  <a:schemeClr val="lt1"/>
                </a:solidFill>
                <a:latin typeface="Open Sans"/>
                <a:ea typeface="Open Sans"/>
                <a:cs typeface="Open Sans"/>
                <a:sym typeface="Open Sans"/>
              </a:rPr>
              <a:t>РЕСУРСИ</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1" i="0" lang="ru-RU" sz="1200" u="none" cap="none" strike="noStrike">
                <a:solidFill>
                  <a:schemeClr val="lt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1" i="0" lang="ru-RU" sz="1200" u="none" cap="none" strike="noStrike">
                <a:solidFill>
                  <a:schemeClr val="lt1"/>
                </a:solidFill>
                <a:latin typeface="Open Sans"/>
                <a:ea typeface="Open Sans"/>
                <a:cs typeface="Open Sans"/>
                <a:sym typeface="Open Sans"/>
              </a:rPr>
              <a:t>основи</a:t>
            </a:r>
            <a:endParaRPr b="1" i="0" sz="1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chemeClr val="lt1"/>
              </a:solidFill>
              <a:latin typeface="Open Sans"/>
              <a:ea typeface="Open Sans"/>
              <a:cs typeface="Open Sans"/>
              <a:sym typeface="Open Sans"/>
            </a:endParaRPr>
          </a:p>
        </p:txBody>
      </p:sp>
      <p:cxnSp>
        <p:nvCxnSpPr>
          <p:cNvPr id="619" name="Google Shape;619;g1114510d998_0_17"/>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620" name="Google Shape;620;g1114510d998_0_17"/>
          <p:cNvPicPr preferRelativeResize="0"/>
          <p:nvPr/>
        </p:nvPicPr>
        <p:blipFill rotWithShape="1">
          <a:blip r:embed="rId4">
            <a:alphaModFix/>
          </a:blip>
          <a:srcRect b="0" l="0" r="0" t="0"/>
          <a:stretch/>
        </p:blipFill>
        <p:spPr>
          <a:xfrm>
            <a:off x="149258" y="4670910"/>
            <a:ext cx="1062458" cy="371741"/>
          </a:xfrm>
          <a:prstGeom prst="rect">
            <a:avLst/>
          </a:prstGeom>
          <a:noFill/>
          <a:ln>
            <a:noFill/>
          </a:ln>
        </p:spPr>
      </p:pic>
      <p:pic>
        <p:nvPicPr>
          <p:cNvPr id="621" name="Google Shape;621;g1114510d998_0_17"/>
          <p:cNvPicPr preferRelativeResize="0"/>
          <p:nvPr/>
        </p:nvPicPr>
        <p:blipFill rotWithShape="1">
          <a:blip r:embed="rId5">
            <a:alphaModFix/>
          </a:blip>
          <a:srcRect b="0" l="0" r="0" t="0"/>
          <a:stretch/>
        </p:blipFill>
        <p:spPr>
          <a:xfrm>
            <a:off x="7598730" y="4629382"/>
            <a:ext cx="1376119" cy="401190"/>
          </a:xfrm>
          <a:prstGeom prst="rect">
            <a:avLst/>
          </a:prstGeom>
          <a:noFill/>
          <a:ln>
            <a:noFill/>
          </a:ln>
        </p:spPr>
      </p:pic>
      <p:pic>
        <p:nvPicPr>
          <p:cNvPr id="622" name="Google Shape;622;g1114510d998_0_17"/>
          <p:cNvPicPr preferRelativeResize="0"/>
          <p:nvPr/>
        </p:nvPicPr>
        <p:blipFill rotWithShape="1">
          <a:blip r:embed="rId6">
            <a:alphaModFix/>
          </a:blip>
          <a:srcRect b="0" l="0" r="0" t="0"/>
          <a:stretch/>
        </p:blipFill>
        <p:spPr>
          <a:xfrm>
            <a:off x="6795810" y="4618954"/>
            <a:ext cx="713236" cy="401190"/>
          </a:xfrm>
          <a:prstGeom prst="rect">
            <a:avLst/>
          </a:prstGeom>
          <a:noFill/>
          <a:ln>
            <a:noFill/>
          </a:ln>
        </p:spPr>
      </p:pic>
      <p:sp>
        <p:nvSpPr>
          <p:cNvPr id="623" name="Google Shape;623;g1114510d998_0_17"/>
          <p:cNvSpPr txBox="1"/>
          <p:nvPr/>
        </p:nvSpPr>
        <p:spPr>
          <a:xfrm>
            <a:off x="939625" y="2637500"/>
            <a:ext cx="7632300" cy="1377600"/>
          </a:xfrm>
          <a:prstGeom prst="rect">
            <a:avLst/>
          </a:prstGeom>
          <a:noFill/>
          <a:ln>
            <a:noFill/>
          </a:ln>
        </p:spPr>
        <p:txBody>
          <a:bodyPr anchorCtr="0" anchor="t" bIns="91425" lIns="91425" spcFirstLastPara="1" rIns="91425" wrap="square" tIns="91425">
            <a:spAutoFit/>
          </a:bodyPr>
          <a:lstStyle/>
          <a:p>
            <a:pPr indent="0" lvl="0" marL="0" marR="0" rtl="0" algn="ctr">
              <a:lnSpc>
                <a:spcPct val="115000"/>
              </a:lnSpc>
              <a:spcBef>
                <a:spcPts val="1200"/>
              </a:spcBef>
              <a:spcAft>
                <a:spcPts val="0"/>
              </a:spcAft>
              <a:buClr>
                <a:srgbClr val="000000"/>
              </a:buClr>
              <a:buSzPts val="1100"/>
              <a:buFont typeface="Arial"/>
              <a:buNone/>
            </a:pPr>
            <a:r>
              <a:rPr b="0" i="0" lang="ru-RU" sz="1000" u="none" cap="none" strike="noStrike">
                <a:solidFill>
                  <a:schemeClr val="dk1"/>
                </a:solidFill>
                <a:latin typeface="Open Sans"/>
                <a:ea typeface="Open Sans"/>
                <a:cs typeface="Open Sans"/>
                <a:sym typeface="Open Sans"/>
              </a:rPr>
              <a:t>“Ukrainian_OE Benefits - ENOEL Toolkit” is an adaptation of “An ENOEL Toolkit” (version 4) published as of </a:t>
            </a:r>
            <a:r>
              <a:rPr lang="ru-RU" sz="1000">
                <a:solidFill>
                  <a:schemeClr val="dk1"/>
                </a:solidFill>
                <a:latin typeface="Open Sans"/>
                <a:ea typeface="Open Sans"/>
                <a:cs typeface="Open Sans"/>
                <a:sym typeface="Open Sans"/>
              </a:rPr>
              <a:t>September 2024</a:t>
            </a:r>
            <a:r>
              <a:rPr b="0" i="0" lang="ru-RU" sz="1000" u="sng" cap="none" strike="noStrike">
                <a:solidFill>
                  <a:schemeClr val="hlink"/>
                </a:solidFill>
                <a:latin typeface="Open Sans"/>
                <a:ea typeface="Open Sans"/>
                <a:cs typeface="Open Sans"/>
                <a:sym typeface="Open Sans"/>
                <a:hlinkClick r:id="rId7"/>
              </a:rPr>
              <a:t> </a:t>
            </a:r>
            <a:r>
              <a:rPr b="0" i="0" lang="ru-RU" sz="1000" u="sng" cap="none" strike="noStrike">
                <a:solidFill>
                  <a:srgbClr val="004993"/>
                </a:solidFill>
                <a:latin typeface="Open Sans"/>
                <a:ea typeface="Open Sans"/>
                <a:cs typeface="Open Sans"/>
                <a:sym typeface="Open Sans"/>
                <a:hlinkClick r:id="rId8">
                  <a:extLst>
                    <a:ext uri="{A12FA001-AC4F-418D-AE19-62706E023703}">
                      <ahyp:hlinkClr val="tx"/>
                    </a:ext>
                  </a:extLst>
                </a:hlinkClick>
              </a:rPr>
              <a:t>here</a:t>
            </a:r>
            <a:r>
              <a:rPr b="0" i="0" lang="ru-RU" sz="1000" u="none" cap="none" strike="noStrike">
                <a:solidFill>
                  <a:schemeClr val="dk1"/>
                </a:solidFill>
                <a:latin typeface="Open Sans"/>
                <a:ea typeface="Open Sans"/>
                <a:cs typeface="Open Sans"/>
                <a:sym typeface="Open Sans"/>
              </a:rPr>
              <a:t> (the “Original Work”), licensed by</a:t>
            </a:r>
            <a:r>
              <a:rPr b="0" i="0" lang="ru-RU" sz="1000" u="sng" cap="none" strike="noStrike">
                <a:solidFill>
                  <a:schemeClr val="dk1"/>
                </a:solidFill>
                <a:latin typeface="Open Sans"/>
                <a:ea typeface="Open Sans"/>
                <a:cs typeface="Open Sans"/>
                <a:sym typeface="Open Sans"/>
                <a:hlinkClick r:id="rId9">
                  <a:extLst>
                    <a:ext uri="{A12FA001-AC4F-418D-AE19-62706E023703}">
                      <ahyp:hlinkClr val="tx"/>
                    </a:ext>
                  </a:extLst>
                </a:hlinkClick>
              </a:rPr>
              <a:t> </a:t>
            </a:r>
            <a:r>
              <a:rPr b="0" i="0" lang="ru-RU" sz="1000" u="sng" cap="none" strike="noStrike">
                <a:solidFill>
                  <a:srgbClr val="1155CC"/>
                </a:solidFill>
                <a:latin typeface="Open Sans"/>
                <a:ea typeface="Open Sans"/>
                <a:cs typeface="Open Sans"/>
                <a:sym typeface="Open Sans"/>
                <a:hlinkClick r:id="rId10">
                  <a:extLst>
                    <a:ext uri="{A12FA001-AC4F-418D-AE19-62706E023703}">
                      <ahyp:hlinkClr val="tx"/>
                    </a:ext>
                  </a:extLst>
                </a:hlinkClick>
              </a:rPr>
              <a:t>SPARC Europe</a:t>
            </a:r>
            <a:r>
              <a:rPr b="0" i="0" lang="ru-RU" sz="1000" u="none" cap="none" strike="noStrike">
                <a:solidFill>
                  <a:schemeClr val="dk1"/>
                </a:solidFill>
                <a:latin typeface="Open Sans"/>
                <a:ea typeface="Open Sans"/>
                <a:cs typeface="Open Sans"/>
                <a:sym typeface="Open Sans"/>
              </a:rPr>
              <a:t> (curated by</a:t>
            </a:r>
            <a:r>
              <a:rPr b="0" i="0" lang="ru-RU" sz="1000" u="none" cap="none" strike="noStrike">
                <a:solidFill>
                  <a:schemeClr val="dk1"/>
                </a:solidFill>
                <a:uFill>
                  <a:noFill/>
                </a:uFill>
                <a:latin typeface="Open Sans"/>
                <a:ea typeface="Open Sans"/>
                <a:cs typeface="Open Sans"/>
                <a:sym typeface="Open Sans"/>
                <a:hlinkClick r:id="rId11">
                  <a:extLst>
                    <a:ext uri="{A12FA001-AC4F-418D-AE19-62706E023703}">
                      <ahyp:hlinkClr val="tx"/>
                    </a:ext>
                  </a:extLst>
                </a:hlinkClick>
              </a:rPr>
              <a:t> </a:t>
            </a:r>
            <a:r>
              <a:rPr b="0" i="0" lang="ru-RU" sz="1000" u="sng" cap="none" strike="noStrike">
                <a:solidFill>
                  <a:srgbClr val="2A6496"/>
                </a:solidFill>
                <a:latin typeface="Open Sans"/>
                <a:ea typeface="Open Sans"/>
                <a:cs typeface="Open Sans"/>
                <a:sym typeface="Open Sans"/>
                <a:hlinkClick r:id="rId12">
                  <a:extLst>
                    <a:ext uri="{A12FA001-AC4F-418D-AE19-62706E023703}">
                      <ahyp:hlinkClr val="tx"/>
                    </a:ext>
                  </a:extLst>
                </a:hlinkClick>
              </a:rPr>
              <a:t>The European Network of Open Education Librarians</a:t>
            </a:r>
            <a:r>
              <a:rPr b="0" i="0" lang="ru-RU" sz="1000" u="none" cap="none" strike="noStrike">
                <a:solidFill>
                  <a:srgbClr val="333333"/>
                </a:solidFill>
                <a:latin typeface="Open Sans"/>
                <a:ea typeface="Open Sans"/>
                <a:cs typeface="Open Sans"/>
                <a:sym typeface="Open Sans"/>
              </a:rPr>
              <a:t>) </a:t>
            </a:r>
            <a:r>
              <a:rPr b="0" i="0" lang="ru-RU" sz="1000" u="none" cap="none" strike="noStrike">
                <a:solidFill>
                  <a:schemeClr val="dk1"/>
                </a:solidFill>
                <a:latin typeface="Open Sans"/>
                <a:ea typeface="Open Sans"/>
                <a:cs typeface="Open Sans"/>
                <a:sym typeface="Open Sans"/>
              </a:rPr>
              <a:t>under a</a:t>
            </a:r>
            <a:r>
              <a:rPr b="0" i="0" lang="ru-RU" sz="1000" u="none" cap="none" strike="noStrike">
                <a:solidFill>
                  <a:schemeClr val="dk1"/>
                </a:solidFill>
                <a:uFill>
                  <a:noFill/>
                </a:uFill>
                <a:latin typeface="Open Sans"/>
                <a:ea typeface="Open Sans"/>
                <a:cs typeface="Open Sans"/>
                <a:sym typeface="Open Sans"/>
                <a:hlinkClick r:id="rId13">
                  <a:extLst>
                    <a:ext uri="{A12FA001-AC4F-418D-AE19-62706E023703}">
                      <ahyp:hlinkClr val="tx"/>
                    </a:ext>
                  </a:extLst>
                </a:hlinkClick>
              </a:rPr>
              <a:t> </a:t>
            </a:r>
            <a:r>
              <a:rPr b="0" i="0" lang="ru-RU" sz="1000" u="sng" cap="none" strike="noStrike">
                <a:solidFill>
                  <a:srgbClr val="1155CC"/>
                </a:solidFill>
                <a:latin typeface="Open Sans"/>
                <a:ea typeface="Open Sans"/>
                <a:cs typeface="Open Sans"/>
                <a:sym typeface="Open Sans"/>
                <a:hlinkClick r:id="rId14">
                  <a:extLst>
                    <a:ext uri="{A12FA001-AC4F-418D-AE19-62706E023703}">
                      <ahyp:hlinkClr val="tx"/>
                    </a:ext>
                  </a:extLst>
                </a:hlinkClick>
              </a:rPr>
              <a:t>Creative Commons Attribution 4.0 International License</a:t>
            </a:r>
            <a:r>
              <a:rPr b="0" i="0" lang="ru-RU" sz="1000" u="none" cap="none" strike="noStrike">
                <a:solidFill>
                  <a:schemeClr val="dk1"/>
                </a:solidFill>
                <a:latin typeface="Open Sans"/>
                <a:ea typeface="Open Sans"/>
                <a:cs typeface="Open Sans"/>
                <a:sym typeface="Open Sans"/>
              </a:rPr>
              <a:t>. This adaptation is made and published by SPARC EUROPE (the “Adapter”) under a</a:t>
            </a:r>
            <a:r>
              <a:rPr b="0" i="0" lang="ru-RU" sz="1000" u="none" cap="none" strike="noStrike">
                <a:solidFill>
                  <a:schemeClr val="dk1"/>
                </a:solidFill>
                <a:uFill>
                  <a:noFill/>
                </a:uFill>
                <a:latin typeface="Open Sans"/>
                <a:ea typeface="Open Sans"/>
                <a:cs typeface="Open Sans"/>
                <a:sym typeface="Open Sans"/>
                <a:hlinkClick r:id="rId15">
                  <a:extLst>
                    <a:ext uri="{A12FA001-AC4F-418D-AE19-62706E023703}">
                      <ahyp:hlinkClr val="tx"/>
                    </a:ext>
                  </a:extLst>
                </a:hlinkClick>
              </a:rPr>
              <a:t> </a:t>
            </a:r>
            <a:r>
              <a:rPr b="0" i="0" lang="ru-RU" sz="1000" u="sng" cap="none" strike="noStrike">
                <a:solidFill>
                  <a:srgbClr val="1155CC"/>
                </a:solidFill>
                <a:latin typeface="Open Sans"/>
                <a:ea typeface="Open Sans"/>
                <a:cs typeface="Open Sans"/>
                <a:sym typeface="Open Sans"/>
                <a:hlinkClick r:id="rId16">
                  <a:extLst>
                    <a:ext uri="{A12FA001-AC4F-418D-AE19-62706E023703}">
                      <ahyp:hlinkClr val="tx"/>
                    </a:ext>
                  </a:extLst>
                </a:hlinkClick>
              </a:rPr>
              <a:t>Creative Commons Attribution 4.0 International License</a:t>
            </a:r>
            <a:r>
              <a:rPr b="0" i="0" lang="ru-RU" sz="1000" u="none" cap="none" strike="noStrike">
                <a:solidFill>
                  <a:schemeClr val="dk1"/>
                </a:solidFill>
                <a:latin typeface="Open Sans"/>
                <a:ea typeface="Open Sans"/>
                <a:cs typeface="Open Sans"/>
                <a:sym typeface="Open Sans"/>
              </a:rPr>
              <a:t>. The Adapter modified the Original Work in the following respects: translated the materials from English to Ukrainian.”</a:t>
            </a:r>
            <a:endParaRPr b="0" i="0" sz="1000" u="none" cap="none" strike="noStrike">
              <a:solidFill>
                <a:schemeClr val="dk1"/>
              </a:solidFill>
              <a:latin typeface="Open Sans"/>
              <a:ea typeface="Open Sans"/>
              <a:cs typeface="Open Sans"/>
              <a:sym typeface="Open Sans"/>
            </a:endParaRPr>
          </a:p>
          <a:p>
            <a:pPr indent="0" lvl="0" marL="0" marR="0" rtl="0" algn="ctr">
              <a:lnSpc>
                <a:spcPct val="115000"/>
              </a:lnSpc>
              <a:spcBef>
                <a:spcPts val="1200"/>
              </a:spcBef>
              <a:spcAft>
                <a:spcPts val="800"/>
              </a:spcAft>
              <a:buClr>
                <a:srgbClr val="000000"/>
              </a:buClr>
              <a:buSzPts val="1000"/>
              <a:buFont typeface="Arial"/>
              <a:buNone/>
            </a:pPr>
            <a:r>
              <a:rPr b="0" i="0" lang="ru-RU" sz="1000" u="none" cap="none" strike="noStrike">
                <a:solidFill>
                  <a:schemeClr val="dk1"/>
                </a:solidFill>
                <a:latin typeface="Open Sans"/>
                <a:ea typeface="Open Sans"/>
                <a:cs typeface="Open Sans"/>
                <a:sym typeface="Open Sans"/>
              </a:rPr>
              <a:t>Special thanks to Tetiana Kolesnykova</a:t>
            </a:r>
            <a:r>
              <a:rPr lang="ru-RU" sz="1000">
                <a:solidFill>
                  <a:schemeClr val="dk1"/>
                </a:solidFill>
                <a:latin typeface="Open Sans"/>
                <a:ea typeface="Open Sans"/>
                <a:cs typeface="Open Sans"/>
                <a:sym typeface="Open Sans"/>
              </a:rPr>
              <a:t>,</a:t>
            </a:r>
            <a:r>
              <a:rPr b="0" i="0" lang="ru-RU" sz="1000" u="none" cap="none" strike="noStrike">
                <a:solidFill>
                  <a:schemeClr val="dk1"/>
                </a:solidFill>
                <a:latin typeface="Open Sans"/>
                <a:ea typeface="Open Sans"/>
                <a:cs typeface="Open Sans"/>
                <a:sym typeface="Open Sans"/>
              </a:rPr>
              <a:t> Tetiana Shcherbatiuk and Mira Buis</a:t>
            </a:r>
            <a:r>
              <a:rPr lang="ru-RU" sz="1000">
                <a:solidFill>
                  <a:schemeClr val="dk1"/>
                </a:solidFill>
                <a:latin typeface="Open Sans"/>
                <a:ea typeface="Open Sans"/>
                <a:cs typeface="Open Sans"/>
                <a:sym typeface="Open Sans"/>
              </a:rPr>
              <a:t>t-Zhuk</a:t>
            </a:r>
            <a:r>
              <a:rPr b="0" i="0" lang="ru-RU" sz="1000" u="none" cap="none" strike="noStrike">
                <a:solidFill>
                  <a:schemeClr val="dk1"/>
                </a:solidFill>
                <a:latin typeface="Open Sans"/>
                <a:ea typeface="Open Sans"/>
                <a:cs typeface="Open Sans"/>
                <a:sym typeface="Open Sans"/>
              </a:rPr>
              <a:t> for the Ukrainian translation.</a:t>
            </a:r>
            <a:endParaRPr b="0" i="0" sz="1000" u="none" cap="none" strike="noStrike">
              <a:solidFill>
                <a:schemeClr val="dk1"/>
              </a:solidFill>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08" name="Shape 108"/>
        <p:cNvGrpSpPr/>
        <p:nvPr/>
      </p:nvGrpSpPr>
      <p:grpSpPr>
        <a:xfrm>
          <a:off x="0" y="0"/>
          <a:ext cx="0" cy="0"/>
          <a:chOff x="0" y="0"/>
          <a:chExt cx="0" cy="0"/>
        </a:xfrm>
      </p:grpSpPr>
      <p:sp>
        <p:nvSpPr>
          <p:cNvPr id="109" name="Google Shape;109;p5"/>
          <p:cNvSpPr txBox="1"/>
          <p:nvPr/>
        </p:nvSpPr>
        <p:spPr>
          <a:xfrm>
            <a:off x="3897500" y="830013"/>
            <a:ext cx="4798800" cy="3016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600"/>
              <a:buFont typeface="Arial"/>
              <a:buNone/>
            </a:pPr>
            <a:r>
              <a:rPr b="1" i="0" lang="ru-RU" sz="4600" u="none" cap="none" strike="noStrike">
                <a:solidFill>
                  <a:srgbClr val="004993"/>
                </a:solidFill>
                <a:latin typeface="Open Sans"/>
                <a:ea typeface="Open Sans"/>
                <a:cs typeface="Open Sans"/>
                <a:sym typeface="Open Sans"/>
              </a:rPr>
              <a:t>Що</a:t>
            </a:r>
            <a:endParaRPr b="1" i="0" sz="4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600"/>
              <a:buFont typeface="Arial"/>
              <a:buNone/>
            </a:pPr>
            <a:r>
              <a:rPr b="1" i="0" lang="ru-RU" sz="4600" u="none" cap="none" strike="noStrike">
                <a:solidFill>
                  <a:srgbClr val="004993"/>
                </a:solidFill>
                <a:latin typeface="Open Sans"/>
                <a:ea typeface="Open Sans"/>
                <a:cs typeface="Open Sans"/>
                <a:sym typeface="Open Sans"/>
              </a:rPr>
              <a:t>ви можете зробити</a:t>
            </a:r>
            <a:endParaRPr b="1" i="0" sz="4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600"/>
              <a:buFont typeface="Arial"/>
              <a:buNone/>
            </a:pPr>
            <a:r>
              <a:rPr b="1" i="0" lang="ru-RU" sz="4600" u="none" cap="none" strike="noStrike">
                <a:solidFill>
                  <a:srgbClr val="004993"/>
                </a:solidFill>
                <a:latin typeface="Open Sans"/>
                <a:ea typeface="Open Sans"/>
                <a:cs typeface="Open Sans"/>
                <a:sym typeface="Open Sans"/>
              </a:rPr>
              <a:t>з </a:t>
            </a:r>
            <a:r>
              <a:rPr b="1" lang="ru-RU" sz="4600">
                <a:solidFill>
                  <a:srgbClr val="004993"/>
                </a:solidFill>
                <a:latin typeface="Open Sans"/>
                <a:ea typeface="Open Sans"/>
                <a:cs typeface="Open Sans"/>
                <a:sym typeface="Open Sans"/>
              </a:rPr>
              <a:t>BOP</a:t>
            </a:r>
            <a:r>
              <a:rPr b="1" i="0" lang="ru-RU" sz="4600" u="none" cap="none" strike="noStrike">
                <a:solidFill>
                  <a:srgbClr val="004993"/>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p:txBody>
      </p:sp>
      <p:sp>
        <p:nvSpPr>
          <p:cNvPr id="110" name="Google Shape;110;p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11" name="Google Shape;111;p5"/>
          <p:cNvPicPr preferRelativeResize="0"/>
          <p:nvPr/>
        </p:nvPicPr>
        <p:blipFill rotWithShape="1">
          <a:blip r:embed="rId3">
            <a:alphaModFix/>
          </a:blip>
          <a:srcRect b="0" l="0" r="0" t="0"/>
          <a:stretch/>
        </p:blipFill>
        <p:spPr>
          <a:xfrm>
            <a:off x="817575" y="1355833"/>
            <a:ext cx="2568609" cy="1964541"/>
          </a:xfrm>
          <a:prstGeom prst="rect">
            <a:avLst/>
          </a:prstGeom>
          <a:noFill/>
          <a:ln>
            <a:noFill/>
          </a:ln>
        </p:spPr>
      </p:pic>
      <p:sp>
        <p:nvSpPr>
          <p:cNvPr id="112" name="Google Shape;112;p5"/>
          <p:cNvSpPr txBox="1"/>
          <p:nvPr/>
        </p:nvSpPr>
        <p:spPr>
          <a:xfrm>
            <a:off x="817575" y="1575312"/>
            <a:ext cx="2568600" cy="21240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3200"/>
              <a:buFont typeface="Arial"/>
              <a:buNone/>
            </a:pPr>
            <a:r>
              <a:rPr b="1" lang="ru-RU" sz="3200">
                <a:solidFill>
                  <a:srgbClr val="FFFFFF"/>
                </a:solidFill>
                <a:latin typeface="Open Sans"/>
                <a:ea typeface="Open Sans"/>
                <a:cs typeface="Open Sans"/>
                <a:sym typeface="Open Sans"/>
              </a:rPr>
              <a:t>BOP</a:t>
            </a:r>
            <a:r>
              <a:rPr b="1" i="0" lang="ru-RU" sz="3200" u="none" cap="none" strike="noStrike">
                <a:solidFill>
                  <a:srgbClr val="FFFFFF"/>
                </a:solidFill>
                <a:latin typeface="Open Sans"/>
                <a:ea typeface="Open Sans"/>
                <a:cs typeface="Open Sans"/>
                <a:sym typeface="Open Sans"/>
              </a:rPr>
              <a:t> –</a:t>
            </a:r>
            <a:endParaRPr b="1" i="0" sz="3200" u="none" cap="none" strike="noStrike">
              <a:solidFill>
                <a:srgbClr val="FFFFFF"/>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1800"/>
              <a:buFont typeface="Arial"/>
              <a:buNone/>
            </a:pPr>
            <a:r>
              <a:rPr b="1" i="0" lang="ru-RU" sz="1800" u="none" cap="none" strike="noStrike">
                <a:solidFill>
                  <a:srgbClr val="FFFFFF"/>
                </a:solidFill>
                <a:latin typeface="Open Sans"/>
                <a:ea typeface="Open Sans"/>
                <a:cs typeface="Open Sans"/>
                <a:sym typeface="Open Sans"/>
              </a:rPr>
              <a:t>ВІДКРИТІ ОСВІТНІ</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rPr b="1" i="0" lang="ru-RU" sz="1800" u="none" cap="none" strike="noStrike">
                <a:solidFill>
                  <a:srgbClr val="FFFFFF"/>
                </a:solidFill>
                <a:latin typeface="Open Sans"/>
                <a:ea typeface="Open Sans"/>
                <a:cs typeface="Open Sans"/>
                <a:sym typeface="Open Sans"/>
              </a:rPr>
              <a:t>РЕСУРСИ</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i="0" lang="ru-RU" sz="1200" u="none" cap="none" strike="noStrike">
                <a:solidFill>
                  <a:srgbClr val="FFFFFF"/>
                </a:solidFill>
                <a:latin typeface="Open Sans"/>
                <a:ea typeface="Open Sans"/>
                <a:cs typeface="Open Sans"/>
                <a:sym typeface="Open Sans"/>
              </a:rPr>
              <a:t>основи</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200"/>
              <a:buFont typeface="Arial"/>
              <a:buNone/>
            </a:pPr>
            <a:r>
              <a:t/>
            </a:r>
            <a:endParaRPr b="1" i="0" sz="3200" u="none" cap="none" strike="noStrike">
              <a:solidFill>
                <a:srgbClr val="FFFFFF"/>
              </a:solidFill>
              <a:latin typeface="Open Sans"/>
              <a:ea typeface="Open Sans"/>
              <a:cs typeface="Open Sans"/>
              <a:sym typeface="Open Sans"/>
            </a:endParaRPr>
          </a:p>
        </p:txBody>
      </p:sp>
      <p:pic>
        <p:nvPicPr>
          <p:cNvPr id="113" name="Google Shape;113;p5"/>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14" name="Google Shape;114;p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18" name="Shape 118"/>
        <p:cNvGrpSpPr/>
        <p:nvPr/>
      </p:nvGrpSpPr>
      <p:grpSpPr>
        <a:xfrm>
          <a:off x="0" y="0"/>
          <a:ext cx="0" cy="0"/>
          <a:chOff x="0" y="0"/>
          <a:chExt cx="0" cy="0"/>
        </a:xfrm>
      </p:grpSpPr>
      <p:sp>
        <p:nvSpPr>
          <p:cNvPr id="119" name="Google Shape;119;p6"/>
          <p:cNvSpPr txBox="1"/>
          <p:nvPr/>
        </p:nvSpPr>
        <p:spPr>
          <a:xfrm>
            <a:off x="3897500" y="1214075"/>
            <a:ext cx="4798800" cy="2262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lang="ru-RU" sz="4500">
                <a:solidFill>
                  <a:srgbClr val="004993"/>
                </a:solidFill>
                <a:latin typeface="Open Sans"/>
                <a:ea typeface="Open Sans"/>
                <a:cs typeface="Open Sans"/>
                <a:sym typeface="Open Sans"/>
              </a:rPr>
              <a:t>BOP</a:t>
            </a:r>
            <a:endParaRPr b="1" i="0" sz="4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500"/>
              <a:buFont typeface="Arial"/>
              <a:buNone/>
            </a:pPr>
            <a:r>
              <a:rPr b="1" i="0" lang="ru-RU" sz="4500" u="none" cap="none" strike="noStrike">
                <a:solidFill>
                  <a:srgbClr val="004993"/>
                </a:solidFill>
                <a:latin typeface="Open Sans"/>
                <a:ea typeface="Open Sans"/>
                <a:cs typeface="Open Sans"/>
                <a:sym typeface="Open Sans"/>
              </a:rPr>
              <a:t>мають бути</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4500"/>
              <a:buFont typeface="Arial"/>
              <a:buNone/>
            </a:pPr>
            <a:r>
              <a:rPr b="1" i="0" lang="ru-RU" sz="4500" u="none" cap="none" strike="noStrike">
                <a:solidFill>
                  <a:srgbClr val="004993"/>
                </a:solidFill>
                <a:latin typeface="Open Sans"/>
                <a:ea typeface="Open Sans"/>
                <a:cs typeface="Open Sans"/>
                <a:sym typeface="Open Sans"/>
              </a:rPr>
              <a:t>доступними</a:t>
            </a:r>
            <a:endParaRPr b="1" i="0" sz="4500" u="none" cap="none" strike="noStrike">
              <a:solidFill>
                <a:srgbClr val="004993"/>
              </a:solidFill>
              <a:latin typeface="Open Sans"/>
              <a:ea typeface="Open Sans"/>
              <a:cs typeface="Open Sans"/>
              <a:sym typeface="Open Sans"/>
            </a:endParaRPr>
          </a:p>
        </p:txBody>
      </p:sp>
      <p:sp>
        <p:nvSpPr>
          <p:cNvPr id="120" name="Google Shape;120;p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21" name="Google Shape;121;p6"/>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122" name="Google Shape;122;p6"/>
          <p:cNvSpPr txBox="1"/>
          <p:nvPr/>
        </p:nvSpPr>
        <p:spPr>
          <a:xfrm>
            <a:off x="901789" y="1575312"/>
            <a:ext cx="2396400" cy="20934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3200"/>
              <a:buFont typeface="Arial"/>
              <a:buNone/>
            </a:pPr>
            <a:r>
              <a:rPr b="1" lang="ru-RU" sz="3200">
                <a:solidFill>
                  <a:srgbClr val="FFFFFF"/>
                </a:solidFill>
                <a:latin typeface="Open Sans"/>
                <a:ea typeface="Open Sans"/>
                <a:cs typeface="Open Sans"/>
                <a:sym typeface="Open Sans"/>
              </a:rPr>
              <a:t>BOP</a:t>
            </a:r>
            <a:r>
              <a:rPr b="1" i="0" lang="ru-RU" sz="3200" u="none" cap="none" strike="noStrike">
                <a:solidFill>
                  <a:srgbClr val="FFFFFF"/>
                </a:solidFill>
                <a:latin typeface="Open Sans"/>
                <a:ea typeface="Open Sans"/>
                <a:cs typeface="Open Sans"/>
                <a:sym typeface="Open Sans"/>
              </a:rPr>
              <a:t> –</a:t>
            </a:r>
            <a:endParaRPr b="1" i="0" sz="3200" u="none" cap="none" strike="noStrike">
              <a:solidFill>
                <a:srgbClr val="FFFFFF"/>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1800"/>
              <a:buFont typeface="Arial"/>
              <a:buNone/>
            </a:pPr>
            <a:r>
              <a:rPr b="1" i="0" lang="ru-RU" sz="1800" u="none" cap="none" strike="noStrike">
                <a:solidFill>
                  <a:srgbClr val="FFFFFF"/>
                </a:solidFill>
                <a:latin typeface="Open Sans"/>
                <a:ea typeface="Open Sans"/>
                <a:cs typeface="Open Sans"/>
                <a:sym typeface="Open Sans"/>
              </a:rPr>
              <a:t>ВІДКРИТІ ОСВІТНІ</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rPr b="1" i="0" lang="ru-RU" sz="1800" u="none" cap="none" strike="noStrike">
                <a:solidFill>
                  <a:srgbClr val="FFFFFF"/>
                </a:solidFill>
                <a:latin typeface="Open Sans"/>
                <a:ea typeface="Open Sans"/>
                <a:cs typeface="Open Sans"/>
                <a:sym typeface="Open Sans"/>
              </a:rPr>
              <a:t>РЕСУРСИ</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i="0" lang="ru-RU" sz="1200" u="none" cap="none" strike="noStrike">
                <a:solidFill>
                  <a:srgbClr val="FFFFFF"/>
                </a:solidFill>
                <a:latin typeface="Open Sans"/>
                <a:ea typeface="Open Sans"/>
                <a:cs typeface="Open Sans"/>
                <a:sym typeface="Open Sans"/>
              </a:rPr>
              <a:t>основи</a:t>
            </a:r>
            <a:endParaRPr b="1" i="0" sz="1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200"/>
              <a:buFont typeface="Arial"/>
              <a:buNone/>
            </a:pPr>
            <a:r>
              <a:t/>
            </a:r>
            <a:endParaRPr b="1" i="0" sz="3200" u="none" cap="none" strike="noStrike">
              <a:solidFill>
                <a:srgbClr val="FFFFFF"/>
              </a:solidFill>
              <a:latin typeface="Open Sans"/>
              <a:ea typeface="Open Sans"/>
              <a:cs typeface="Open Sans"/>
              <a:sym typeface="Open Sans"/>
            </a:endParaRPr>
          </a:p>
        </p:txBody>
      </p:sp>
      <p:pic>
        <p:nvPicPr>
          <p:cNvPr id="123" name="Google Shape;123;p6"/>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24" name="Google Shape;124;p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28" name="Shape 128"/>
        <p:cNvGrpSpPr/>
        <p:nvPr/>
      </p:nvGrpSpPr>
      <p:grpSpPr>
        <a:xfrm>
          <a:off x="0" y="0"/>
          <a:ext cx="0" cy="0"/>
          <a:chOff x="0" y="0"/>
          <a:chExt cx="0" cy="0"/>
        </a:xfrm>
      </p:grpSpPr>
      <p:sp>
        <p:nvSpPr>
          <p:cNvPr id="129" name="Google Shape;129;p7"/>
          <p:cNvSpPr txBox="1"/>
          <p:nvPr/>
        </p:nvSpPr>
        <p:spPr>
          <a:xfrm>
            <a:off x="3802403" y="868062"/>
            <a:ext cx="5131500" cy="2955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lang="ru-RU" sz="4500">
                <a:solidFill>
                  <a:srgbClr val="004993"/>
                </a:solidFill>
                <a:latin typeface="Open Sans"/>
                <a:ea typeface="Open Sans"/>
                <a:cs typeface="Open Sans"/>
                <a:sym typeface="Open Sans"/>
              </a:rPr>
              <a:t>BOP</a:t>
            </a:r>
            <a:r>
              <a:rPr b="1" i="0" lang="ru-RU" sz="4500" u="none" cap="none" strike="noStrike">
                <a:solidFill>
                  <a:srgbClr val="004993"/>
                </a:solidFill>
                <a:latin typeface="Open Sans"/>
                <a:ea typeface="Open Sans"/>
                <a:cs typeface="Open Sans"/>
                <a:sym typeface="Open Sans"/>
              </a:rPr>
              <a:t> </a:t>
            </a:r>
            <a:endParaRPr b="1" i="0" sz="4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500"/>
              <a:buFont typeface="Arial"/>
              <a:buNone/>
            </a:pPr>
            <a:r>
              <a:rPr b="1" i="0" lang="ru-RU" sz="4500" u="none" cap="none" strike="noStrike">
                <a:solidFill>
                  <a:srgbClr val="004993"/>
                </a:solidFill>
                <a:latin typeface="Open Sans"/>
                <a:ea typeface="Open Sans"/>
                <a:cs typeface="Open Sans"/>
                <a:sym typeface="Open Sans"/>
              </a:rPr>
              <a:t>мають бути</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4500"/>
              <a:buFont typeface="Arial"/>
              <a:buNone/>
            </a:pPr>
            <a:r>
              <a:rPr b="1" i="0" lang="ru-RU" sz="4500" u="none" cap="none" strike="noStrike">
                <a:solidFill>
                  <a:srgbClr val="004993"/>
                </a:solidFill>
                <a:latin typeface="Open Sans"/>
                <a:ea typeface="Open Sans"/>
                <a:cs typeface="Open Sans"/>
                <a:sym typeface="Open Sans"/>
              </a:rPr>
              <a:t>багаторазового використання</a:t>
            </a:r>
            <a:endParaRPr b="1" i="0" sz="4500" u="none" cap="none" strike="noStrike">
              <a:solidFill>
                <a:srgbClr val="004993"/>
              </a:solidFill>
              <a:latin typeface="Open Sans"/>
              <a:ea typeface="Open Sans"/>
              <a:cs typeface="Open Sans"/>
              <a:sym typeface="Open Sans"/>
            </a:endParaRPr>
          </a:p>
        </p:txBody>
      </p:sp>
      <p:sp>
        <p:nvSpPr>
          <p:cNvPr id="130" name="Google Shape;130;p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31" name="Google Shape;131;p7"/>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132" name="Google Shape;132;p7"/>
          <p:cNvSpPr txBox="1"/>
          <p:nvPr/>
        </p:nvSpPr>
        <p:spPr>
          <a:xfrm>
            <a:off x="817575" y="1575312"/>
            <a:ext cx="2568600" cy="19857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3200"/>
              <a:buFont typeface="Arial"/>
              <a:buNone/>
            </a:pPr>
            <a:r>
              <a:rPr b="1" lang="ru-RU" sz="3200">
                <a:solidFill>
                  <a:srgbClr val="FFFFFF"/>
                </a:solidFill>
                <a:latin typeface="Open Sans"/>
                <a:ea typeface="Open Sans"/>
                <a:cs typeface="Open Sans"/>
                <a:sym typeface="Open Sans"/>
              </a:rPr>
              <a:t>BOP</a:t>
            </a:r>
            <a:r>
              <a:rPr b="1" i="0" lang="ru-RU" sz="3200" u="none" cap="none" strike="noStrike">
                <a:solidFill>
                  <a:srgbClr val="FFFFFF"/>
                </a:solidFill>
                <a:latin typeface="Open Sans"/>
                <a:ea typeface="Open Sans"/>
                <a:cs typeface="Open Sans"/>
                <a:sym typeface="Open Sans"/>
              </a:rPr>
              <a:t> –</a:t>
            </a:r>
            <a:endParaRPr b="1" i="0" sz="3200" u="none" cap="none" strike="noStrike">
              <a:solidFill>
                <a:srgbClr val="FFFFFF"/>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1800"/>
              <a:buFont typeface="Arial"/>
              <a:buNone/>
            </a:pPr>
            <a:r>
              <a:rPr b="1" i="0" lang="ru-RU" sz="1800" u="none" cap="none" strike="noStrike">
                <a:solidFill>
                  <a:srgbClr val="FFFFFF"/>
                </a:solidFill>
                <a:latin typeface="Open Sans"/>
                <a:ea typeface="Open Sans"/>
                <a:cs typeface="Open Sans"/>
                <a:sym typeface="Open Sans"/>
              </a:rPr>
              <a:t>ВІДКРИТІ ОСВІТНІ</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rPr b="1" i="0" lang="ru-RU" sz="1800" u="none" cap="none" strike="noStrike">
                <a:solidFill>
                  <a:srgbClr val="FFFFFF"/>
                </a:solidFill>
                <a:latin typeface="Open Sans"/>
                <a:ea typeface="Open Sans"/>
                <a:cs typeface="Open Sans"/>
                <a:sym typeface="Open Sans"/>
              </a:rPr>
              <a:t>РЕСУРСИ</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i="0" lang="ru-RU" sz="1200" u="none" cap="none" strike="noStrike">
                <a:solidFill>
                  <a:srgbClr val="FFFFFF"/>
                </a:solidFill>
                <a:latin typeface="Open Sans"/>
                <a:ea typeface="Open Sans"/>
                <a:cs typeface="Open Sans"/>
                <a:sym typeface="Open Sans"/>
              </a:rPr>
              <a:t>основи</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300"/>
              <a:buFont typeface="Arial"/>
              <a:buNone/>
            </a:pPr>
            <a:r>
              <a:t/>
            </a:r>
            <a:endParaRPr b="0" i="0" sz="2300" u="none" cap="none" strike="noStrike">
              <a:solidFill>
                <a:srgbClr val="FFFFFF"/>
              </a:solidFill>
              <a:latin typeface="Open Sans"/>
              <a:ea typeface="Open Sans"/>
              <a:cs typeface="Open Sans"/>
              <a:sym typeface="Open Sans"/>
            </a:endParaRPr>
          </a:p>
        </p:txBody>
      </p:sp>
      <p:pic>
        <p:nvPicPr>
          <p:cNvPr id="133" name="Google Shape;133;p7"/>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34" name="Google Shape;134;p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8" name="Shape 138"/>
        <p:cNvGrpSpPr/>
        <p:nvPr/>
      </p:nvGrpSpPr>
      <p:grpSpPr>
        <a:xfrm>
          <a:off x="0" y="0"/>
          <a:ext cx="0" cy="0"/>
          <a:chOff x="0" y="0"/>
          <a:chExt cx="0" cy="0"/>
        </a:xfrm>
      </p:grpSpPr>
      <p:sp>
        <p:nvSpPr>
          <p:cNvPr id="139" name="Google Shape;139;p8"/>
          <p:cNvSpPr txBox="1"/>
          <p:nvPr/>
        </p:nvSpPr>
        <p:spPr>
          <a:xfrm>
            <a:off x="2507700" y="1477100"/>
            <a:ext cx="6138000" cy="2055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b="0" i="0" lang="ru-RU" sz="1800" u="none" cap="none" strike="noStrike">
                <a:solidFill>
                  <a:srgbClr val="004993"/>
                </a:solidFill>
                <a:latin typeface="Open Sans"/>
                <a:ea typeface="Open Sans"/>
                <a:cs typeface="Open Sans"/>
                <a:sym typeface="Open Sans"/>
              </a:rPr>
              <a:t>“Відкриті ліцензії поважають права інтелектуальної власності власника авторських прав і надають дозволи громадськості на доступ, повторне використання, перепризначення, адаптацію та розповсюдження освітніх матеріалів.”</a:t>
            </a:r>
            <a:endParaRPr b="0" i="0" sz="1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140" name="Google Shape;140;p8"/>
          <p:cNvSpPr txBox="1"/>
          <p:nvPr/>
        </p:nvSpPr>
        <p:spPr>
          <a:xfrm>
            <a:off x="2507700" y="518625"/>
            <a:ext cx="6036600" cy="677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ru-RU" sz="3200" u="none" cap="none" strike="noStrike">
                <a:solidFill>
                  <a:srgbClr val="004993"/>
                </a:solidFill>
                <a:latin typeface="Open Sans"/>
                <a:ea typeface="Open Sans"/>
                <a:cs typeface="Open Sans"/>
                <a:sym typeface="Open Sans"/>
              </a:rPr>
              <a:t>Що таке відкриті ліцензії?</a:t>
            </a:r>
            <a:endParaRPr b="1" i="0" sz="3200" u="none" cap="none" strike="noStrike">
              <a:solidFill>
                <a:srgbClr val="004993"/>
              </a:solidFill>
              <a:latin typeface="Open Sans"/>
              <a:ea typeface="Open Sans"/>
              <a:cs typeface="Open Sans"/>
              <a:sym typeface="Open Sans"/>
            </a:endParaRPr>
          </a:p>
        </p:txBody>
      </p:sp>
      <p:sp>
        <p:nvSpPr>
          <p:cNvPr id="141" name="Google Shape;141;p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 name="Google Shape;142;p8"/>
          <p:cNvSpPr txBox="1"/>
          <p:nvPr/>
        </p:nvSpPr>
        <p:spPr>
          <a:xfrm>
            <a:off x="2507700" y="3515250"/>
            <a:ext cx="7277400" cy="1062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ru-RU" sz="1400" u="none" cap="none" strike="noStrike">
                <a:solidFill>
                  <a:srgbClr val="45BEDF"/>
                </a:solidFill>
                <a:latin typeface="Open Sans"/>
                <a:ea typeface="Open Sans"/>
                <a:cs typeface="Open Sans"/>
                <a:sym typeface="Open Sans"/>
              </a:rPr>
              <a:t>Рекомендація ЮНЕСКО щодо відкритих освітніх ресурсів </a:t>
            </a:r>
            <a:endParaRPr b="1" i="0" sz="14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ru-RU" sz="1400" u="none" cap="none" strike="noStrike">
                <a:solidFill>
                  <a:srgbClr val="45BEDF"/>
                </a:solidFill>
                <a:latin typeface="Open Sans"/>
                <a:ea typeface="Open Sans"/>
                <a:cs typeface="Open Sans"/>
                <a:sym typeface="Open Sans"/>
              </a:rPr>
              <a:t>(UNESCO Recommendation on Open Educational Resources)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500"/>
              <a:buFont typeface="Arial"/>
              <a:buNone/>
            </a:pPr>
            <a:r>
              <a:rPr b="0" i="0" lang="ru-RU" sz="1500" u="sng" cap="none" strike="noStrike">
                <a:solidFill>
                  <a:schemeClr val="hlink"/>
                </a:solidFill>
                <a:latin typeface="Open Sans"/>
                <a:ea typeface="Open Sans"/>
                <a:cs typeface="Open Sans"/>
                <a:sym typeface="Open Sans"/>
                <a:hlinkClick r:id="rId3"/>
              </a:rPr>
              <a:t>https://tinyurl.com/openedrec</a:t>
            </a:r>
            <a:r>
              <a:rPr b="0" i="0" lang="ru-RU" sz="1500" u="none" cap="none" strike="noStrike">
                <a:solidFill>
                  <a:srgbClr val="45BEDF"/>
                </a:solidFill>
                <a:latin typeface="Open Sans"/>
                <a:ea typeface="Open Sans"/>
                <a:cs typeface="Open Sans"/>
                <a:sym typeface="Open Sans"/>
              </a:rPr>
              <a:t> </a:t>
            </a:r>
            <a:endParaRPr b="1" i="0" sz="14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45BEDF"/>
              </a:solidFill>
              <a:latin typeface="Open Sans"/>
              <a:ea typeface="Open Sans"/>
              <a:cs typeface="Open Sans"/>
              <a:sym typeface="Open Sans"/>
            </a:endParaRPr>
          </a:p>
        </p:txBody>
      </p:sp>
      <p:pic>
        <p:nvPicPr>
          <p:cNvPr id="143" name="Google Shape;143;p8"/>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44" name="Google Shape;144;p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45" name="Google Shape;145;p8"/>
          <p:cNvPicPr preferRelativeResize="0"/>
          <p:nvPr/>
        </p:nvPicPr>
        <p:blipFill rotWithShape="1">
          <a:blip r:embed="rId5">
            <a:alphaModFix/>
          </a:blip>
          <a:srcRect b="0" l="0" r="0" t="0"/>
          <a:stretch/>
        </p:blipFill>
        <p:spPr>
          <a:xfrm>
            <a:off x="192058" y="207375"/>
            <a:ext cx="1711881" cy="1299601"/>
          </a:xfrm>
          <a:prstGeom prst="rect">
            <a:avLst/>
          </a:prstGeom>
          <a:noFill/>
          <a:ln>
            <a:noFill/>
          </a:ln>
        </p:spPr>
      </p:pic>
      <p:sp>
        <p:nvSpPr>
          <p:cNvPr id="146" name="Google Shape;146;p8"/>
          <p:cNvSpPr txBox="1"/>
          <p:nvPr/>
        </p:nvSpPr>
        <p:spPr>
          <a:xfrm>
            <a:off x="192049" y="259247"/>
            <a:ext cx="1711800" cy="18318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300"/>
              <a:buFont typeface="Arial"/>
              <a:buNone/>
            </a:pPr>
            <a:r>
              <a:rPr b="1" lang="ru-RU" sz="2300">
                <a:solidFill>
                  <a:srgbClr val="FFFFFF"/>
                </a:solidFill>
                <a:latin typeface="Open Sans"/>
                <a:ea typeface="Open Sans"/>
                <a:cs typeface="Open Sans"/>
                <a:sym typeface="Open Sans"/>
              </a:rPr>
              <a:t>BOP</a:t>
            </a:r>
            <a:r>
              <a:rPr b="1" i="0" lang="ru-RU" sz="2300" u="none" cap="none" strike="noStrike">
                <a:solidFill>
                  <a:srgbClr val="FFFFFF"/>
                </a:solidFill>
                <a:latin typeface="Open Sans"/>
                <a:ea typeface="Open Sans"/>
                <a:cs typeface="Open Sans"/>
                <a:sym typeface="Open Sans"/>
              </a:rPr>
              <a:t> –</a:t>
            </a:r>
            <a:endParaRPr b="1" i="0" sz="2300" u="none" cap="none" strike="noStrike">
              <a:solidFill>
                <a:srgbClr val="FFFFFF"/>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1200"/>
              <a:buFont typeface="Arial"/>
              <a:buNone/>
            </a:pPr>
            <a:r>
              <a:rPr b="1" i="0" lang="ru-RU" sz="1200" u="none" cap="none" strike="noStrike">
                <a:solidFill>
                  <a:srgbClr val="FFFFFF"/>
                </a:solidFill>
                <a:latin typeface="Open Sans"/>
                <a:ea typeface="Open Sans"/>
                <a:cs typeface="Open Sans"/>
                <a:sym typeface="Open Sans"/>
              </a:rPr>
              <a:t>ВІДКРИТІ ОСВІТНІ</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rPr b="1" i="0" lang="ru-RU" sz="1200" u="none" cap="none" strike="noStrike">
                <a:solidFill>
                  <a:srgbClr val="FFFFFF"/>
                </a:solidFill>
                <a:latin typeface="Open Sans"/>
                <a:ea typeface="Open Sans"/>
                <a:cs typeface="Open Sans"/>
                <a:sym typeface="Open Sans"/>
              </a:rPr>
              <a:t>РЕСУРСИ</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rPr b="1" i="0" lang="ru-RU" sz="800" u="none" cap="none" strike="noStrike">
                <a:solidFill>
                  <a:srgbClr val="FFFFFF"/>
                </a:solidFill>
                <a:latin typeface="Open Sans"/>
                <a:ea typeface="Open Sans"/>
                <a:cs typeface="Open Sans"/>
                <a:sym typeface="Open Sans"/>
              </a:rPr>
              <a:t>основи</a:t>
            </a:r>
            <a:endParaRPr b="1" i="0" sz="1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t/>
            </a:r>
            <a:endParaRPr b="1" i="0" sz="23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t/>
            </a:r>
            <a:endParaRPr b="0" i="0" sz="1700" u="none" cap="none" strike="noStrike">
              <a:solidFill>
                <a:srgbClr val="FFFFFF"/>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